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3" r:id="rId1"/>
  </p:sldMasterIdLst>
  <p:notesMasterIdLst>
    <p:notesMasterId r:id="rId22"/>
  </p:notesMasterIdLst>
  <p:sldIdLst>
    <p:sldId id="256" r:id="rId2"/>
    <p:sldId id="260" r:id="rId3"/>
    <p:sldId id="273" r:id="rId4"/>
    <p:sldId id="301" r:id="rId5"/>
    <p:sldId id="299" r:id="rId6"/>
    <p:sldId id="298" r:id="rId7"/>
    <p:sldId id="304" r:id="rId8"/>
    <p:sldId id="306" r:id="rId9"/>
    <p:sldId id="305" r:id="rId10"/>
    <p:sldId id="307" r:id="rId11"/>
    <p:sldId id="265" r:id="rId12"/>
    <p:sldId id="309" r:id="rId13"/>
    <p:sldId id="310" r:id="rId14"/>
    <p:sldId id="311" r:id="rId15"/>
    <p:sldId id="316" r:id="rId16"/>
    <p:sldId id="264" r:id="rId17"/>
    <p:sldId id="303" r:id="rId18"/>
    <p:sldId id="275" r:id="rId19"/>
    <p:sldId id="271" r:id="rId20"/>
    <p:sldId id="274" r:id="rId21"/>
  </p:sldIdLst>
  <p:sldSz cx="12192000" cy="6858000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나눔스퀘어라운드 Bold" panose="020B0600000101010101" charset="-127"/>
      <p:bold r:id="rId24"/>
    </p:embeddedFont>
    <p:embeddedFont>
      <p:font typeface="나눔스퀘어라운드 ExtraBold" panose="020B0600000101010101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D8D"/>
    <a:srgbClr val="00205B"/>
    <a:srgbClr val="8EB4E3"/>
    <a:srgbClr val="FFFFFF"/>
    <a:srgbClr val="A4343A"/>
    <a:srgbClr val="9BBB59"/>
    <a:srgbClr val="00979C"/>
    <a:srgbClr val="08969C"/>
    <a:srgbClr val="00969A"/>
    <a:srgbClr val="0295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875" autoAdjust="0"/>
  </p:normalViewPr>
  <p:slideViewPr>
    <p:cSldViewPr>
      <p:cViewPr varScale="1">
        <p:scale>
          <a:sx n="72" d="100"/>
          <a:sy n="72" d="100"/>
        </p:scale>
        <p:origin x="234" y="54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2" y="5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8656248-B608-43E3-878F-115116C18DAA}" type="datetime1">
              <a:rPr lang="ko-KR" altLang="en-US"/>
              <a:pPr lvl="0">
                <a:defRPr/>
              </a:pPr>
              <a:t>2018-05-09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5D6DD44-D6E2-4EC7-9769-EB0573D993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5D6DD44-D6E2-4EC7-9769-EB0573D993AF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595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5D6DD44-D6E2-4EC7-9769-EB0573D993AF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66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6ABC8-C070-4057-B358-FBC1E2730304}" type="datetime1">
              <a:rPr lang="ko-KR" altLang="en-US" smtClean="0"/>
              <a:t>2018-05-09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7" name="슬라이드 번호 개체 틀 5">
            <a:extLst>
              <a:ext uri="{FF2B5EF4-FFF2-40B4-BE49-F238E27FC236}">
                <a16:creationId xmlns:a16="http://schemas.microsoft.com/office/drawing/2014/main" id="{73FA3657-466A-4814-9F81-30C0C07D7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560" y="6453336"/>
            <a:ext cx="445840" cy="26814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025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B5067-3270-48F2-A88F-7AF9035928AF}" type="datetime1">
              <a:rPr lang="ko-KR" altLang="en-US" smtClean="0"/>
              <a:t>2018-05-09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857C58E2-67BC-4197-9519-06B5F021D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1606" y="6538913"/>
            <a:ext cx="445840" cy="26814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245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0A028-163C-4846-A3AD-28B73E01589E}" type="datetime1">
              <a:rPr lang="ko-KR" altLang="en-US" smtClean="0"/>
              <a:t>2018-05-09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9A3B76-ADFC-46C9-B2C8-1A6794841D24}"/>
              </a:ext>
            </a:extLst>
          </p:cNvPr>
          <p:cNvSpPr/>
          <p:nvPr/>
        </p:nvSpPr>
        <p:spPr>
          <a:xfrm>
            <a:off x="8151891" y="7914"/>
            <a:ext cx="4048061" cy="243190"/>
          </a:xfrm>
          <a:prstGeom prst="rect">
            <a:avLst/>
          </a:prstGeom>
          <a:solidFill>
            <a:srgbClr val="898D8D"/>
          </a:solidFill>
          <a:ln>
            <a:solidFill>
              <a:srgbClr val="898D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8F862B-FE55-4327-8810-C602C0FF30D7}"/>
              </a:ext>
            </a:extLst>
          </p:cNvPr>
          <p:cNvSpPr/>
          <p:nvPr/>
        </p:nvSpPr>
        <p:spPr>
          <a:xfrm>
            <a:off x="7969" y="9183"/>
            <a:ext cx="4048061" cy="243190"/>
          </a:xfrm>
          <a:prstGeom prst="rect">
            <a:avLst/>
          </a:prstGeom>
          <a:solidFill>
            <a:srgbClr val="00205B"/>
          </a:solidFill>
          <a:ln>
            <a:solidFill>
              <a:srgbClr val="002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5CE7B9-50BC-456D-8CD7-1BC1C2D80617}"/>
              </a:ext>
            </a:extLst>
          </p:cNvPr>
          <p:cNvSpPr/>
          <p:nvPr/>
        </p:nvSpPr>
        <p:spPr>
          <a:xfrm>
            <a:off x="4079119" y="9183"/>
            <a:ext cx="4048061" cy="243190"/>
          </a:xfrm>
          <a:prstGeom prst="rect">
            <a:avLst/>
          </a:prstGeom>
          <a:solidFill>
            <a:srgbClr val="A4343A"/>
          </a:solidFill>
          <a:ln>
            <a:solidFill>
              <a:srgbClr val="A43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D1F52B-8559-44A3-8D32-FD775B5079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610" y="6236529"/>
            <a:ext cx="677996" cy="60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8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8.png"/><Relationship Id="rId4" Type="http://schemas.openxmlformats.org/officeDocument/2006/relationships/image" Target="../media/image25.png"/><Relationship Id="rId9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8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microsoft.com/office/2007/relationships/hdphoto" Target="../media/hdphoto8.wdp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0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18.png"/><Relationship Id="rId4" Type="http://schemas.openxmlformats.org/officeDocument/2006/relationships/image" Target="../media/image34.png"/><Relationship Id="rId9" Type="http://schemas.openxmlformats.org/officeDocument/2006/relationships/slide" Target="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slide" Target="slide4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slideLayout" Target="../slideLayouts/slideLayout2.xml"/><Relationship Id="rId7" Type="http://schemas.microsoft.com/office/2007/relationships/hdphoto" Target="../media/hdphoto9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1.png"/><Relationship Id="rId11" Type="http://schemas.openxmlformats.org/officeDocument/2006/relationships/image" Target="../media/image18.png"/><Relationship Id="rId5" Type="http://schemas.openxmlformats.org/officeDocument/2006/relationships/image" Target="../media/image40.jpeg"/><Relationship Id="rId10" Type="http://schemas.openxmlformats.org/officeDocument/2006/relationships/slide" Target="slide4.xml"/><Relationship Id="rId4" Type="http://schemas.openxmlformats.org/officeDocument/2006/relationships/image" Target="../media/image3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microsoft.com/office/2007/relationships/media" Target="../media/media4.mp4"/><Relationship Id="rId7" Type="http://schemas.openxmlformats.org/officeDocument/2006/relationships/image" Target="../media/image4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microsoft.com/office/2007/relationships/hdphoto" Target="../media/hdphoto5.wdp"/><Relationship Id="rId7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6.wdp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i1.wp.com/ludenscode.com/wp-content/uploads/2016/11/app-inventor-1.jpg?fit=530,345" TargetMode="External"/><Relationship Id="rId7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2.jpg"/><Relationship Id="rId5" Type="http://schemas.microsoft.com/office/2007/relationships/hdphoto" Target="../media/hdphoto4.wdp"/><Relationship Id="rId10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18.png"/><Relationship Id="rId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6652DF1E-5B47-422B-86EA-2A50BEAF4467}"/>
              </a:ext>
            </a:extLst>
          </p:cNvPr>
          <p:cNvSpPr txBox="1"/>
          <p:nvPr/>
        </p:nvSpPr>
        <p:spPr>
          <a:xfrm>
            <a:off x="1991544" y="2348880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‘CAPSTONE DESIGN’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Term-Project 2nd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902EDA-C41D-443A-B195-8A7649BD97E1}"/>
              </a:ext>
            </a:extLst>
          </p:cNvPr>
          <p:cNvSpPr txBox="1"/>
          <p:nvPr/>
        </p:nvSpPr>
        <p:spPr>
          <a:xfrm>
            <a:off x="1487488" y="1514752"/>
            <a:ext cx="9649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반려동물을 위한 헬스케어 놀이기구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5F1D2B-5469-4963-A4EA-19E3AB87BEA4}"/>
              </a:ext>
            </a:extLst>
          </p:cNvPr>
          <p:cNvSpPr/>
          <p:nvPr/>
        </p:nvSpPr>
        <p:spPr>
          <a:xfrm>
            <a:off x="1343472" y="4437112"/>
            <a:ext cx="9937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베리베리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라즈베리조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13181382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박찬규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13181507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황지민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15181494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하연수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15181451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임예은</a:t>
            </a:r>
          </a:p>
        </p:txBody>
      </p:sp>
      <p:pic>
        <p:nvPicPr>
          <p:cNvPr id="6" name="Picture 12" descr="raspberry pi에 대한 이미지 검색결과">
            <a:extLst>
              <a:ext uri="{FF2B5EF4-FFF2-40B4-BE49-F238E27FC236}">
                <a16:creationId xmlns:a16="http://schemas.microsoft.com/office/drawing/2014/main" id="{37537874-B829-48C1-A5C8-04E2DB8D9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4643" l="9699" r="89967">
                        <a14:foregroundMark x1="44147" y1="82738" x2="51839" y2="91071"/>
                        <a14:foregroundMark x1="38796" y1="7738" x2="39799" y2="13095"/>
                        <a14:foregroundMark x1="60870" y1="5357" x2="59532" y2="8333"/>
                        <a14:foregroundMark x1="43144" y1="4762" x2="36789" y2="5952"/>
                        <a14:foregroundMark x1="50167" y1="94643" x2="50836" y2="898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57" t="580" r="27137" b="1001"/>
          <a:stretch/>
        </p:blipFill>
        <p:spPr bwMode="auto">
          <a:xfrm flipH="1">
            <a:off x="4555367" y="4343332"/>
            <a:ext cx="442713" cy="57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raspberry pi에 대한 이미지 검색결과">
            <a:extLst>
              <a:ext uri="{FF2B5EF4-FFF2-40B4-BE49-F238E27FC236}">
                <a16:creationId xmlns:a16="http://schemas.microsoft.com/office/drawing/2014/main" id="{7608A85C-39AE-4DCD-8C0F-98077DB67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4643" l="9699" r="89967">
                        <a14:foregroundMark x1="44147" y1="82738" x2="51839" y2="91071"/>
                        <a14:foregroundMark x1="38796" y1="7738" x2="39799" y2="13095"/>
                        <a14:foregroundMark x1="60870" y1="5357" x2="59532" y2="8333"/>
                        <a14:foregroundMark x1="43144" y1="4762" x2="36789" y2="5952"/>
                        <a14:foregroundMark x1="50167" y1="94643" x2="50836" y2="898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57" t="580" r="27137" b="1001"/>
          <a:stretch/>
        </p:blipFill>
        <p:spPr bwMode="auto">
          <a:xfrm flipH="1">
            <a:off x="7608168" y="4353700"/>
            <a:ext cx="442713" cy="57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328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BF4AC9-256B-4615-B058-3C6E93707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</a:rPr>
              <a:pPr/>
              <a:t>10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D02ED3C-D400-4A80-8129-32880AEA2057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81233D0-D47B-4A7C-BEA7-C1558FE15FC2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8C96914-427F-4B01-A52C-147F47150895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634913C-5AD6-49B1-A948-A665FBB82F38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E181EA4-0AE4-440C-AB39-7F3E0A191F20}"/>
              </a:ext>
            </a:extLst>
          </p:cNvPr>
          <p:cNvSpPr txBox="1"/>
          <p:nvPr/>
        </p:nvSpPr>
        <p:spPr>
          <a:xfrm>
            <a:off x="867554" y="642540"/>
            <a:ext cx="43643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상황 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활동량 측정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642D4DB-83E7-46DF-8F37-60D0A2271DC0}"/>
              </a:ext>
            </a:extLst>
          </p:cNvPr>
          <p:cNvGrpSpPr/>
          <p:nvPr/>
        </p:nvGrpSpPr>
        <p:grpSpPr>
          <a:xfrm>
            <a:off x="5483932" y="1412776"/>
            <a:ext cx="6459693" cy="4623520"/>
            <a:chOff x="5438899" y="1757808"/>
            <a:chExt cx="6459693" cy="462352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556C0A50-28E2-4253-9455-3D60E752165A}"/>
                </a:ext>
              </a:extLst>
            </p:cNvPr>
            <p:cNvSpPr/>
            <p:nvPr/>
          </p:nvSpPr>
          <p:spPr>
            <a:xfrm>
              <a:off x="7311668" y="1757808"/>
              <a:ext cx="1260140" cy="550339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관리서버</a:t>
              </a:r>
              <a:endPara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6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라즈베리</a:t>
              </a:r>
              <a:r>
                <a:rPr lang="en-US" altLang="ko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CB8A1E2-39C3-48A9-A8F9-8AAB7C110546}"/>
                </a:ext>
              </a:extLst>
            </p:cNvPr>
            <p:cNvCxnSpPr>
              <a:cxnSpLocks/>
            </p:cNvCxnSpPr>
            <p:nvPr/>
          </p:nvCxnSpPr>
          <p:spPr>
            <a:xfrm>
              <a:off x="7941738" y="2308147"/>
              <a:ext cx="0" cy="40731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36AFA39-DB7F-4B66-BF94-FEE5D2A82EFD}"/>
                </a:ext>
              </a:extLst>
            </p:cNvPr>
            <p:cNvSpPr/>
            <p:nvPr/>
          </p:nvSpPr>
          <p:spPr>
            <a:xfrm>
              <a:off x="10638452" y="1757808"/>
              <a:ext cx="1260140" cy="550339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사용자</a:t>
              </a:r>
              <a:endPara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스마트폰</a:t>
              </a:r>
              <a:r>
                <a:rPr lang="en-US" altLang="ko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3A214BF-19FE-45C5-A5C2-A86C78DDE32E}"/>
                </a:ext>
              </a:extLst>
            </p:cNvPr>
            <p:cNvCxnSpPr>
              <a:cxnSpLocks/>
            </p:cNvCxnSpPr>
            <p:nvPr/>
          </p:nvCxnSpPr>
          <p:spPr>
            <a:xfrm>
              <a:off x="11268522" y="2308147"/>
              <a:ext cx="0" cy="37359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28FE29E-34B6-4A3B-BC5D-B972AA6488FB}"/>
                </a:ext>
              </a:extLst>
            </p:cNvPr>
            <p:cNvSpPr/>
            <p:nvPr/>
          </p:nvSpPr>
          <p:spPr>
            <a:xfrm>
              <a:off x="5438899" y="1757808"/>
              <a:ext cx="1547583" cy="550339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가속도 센서</a:t>
              </a:r>
              <a:endPara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6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아두이노</a:t>
              </a:r>
              <a:r>
                <a:rPr lang="en-US" altLang="ko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6685D08-9C13-4728-B19F-8842C55FE6F5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212691" y="2308147"/>
              <a:ext cx="0" cy="40731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7621C83-726B-46FF-8C38-67B0DF3D5F8B}"/>
                </a:ext>
              </a:extLst>
            </p:cNvPr>
            <p:cNvGrpSpPr/>
            <p:nvPr/>
          </p:nvGrpSpPr>
          <p:grpSpPr>
            <a:xfrm>
              <a:off x="6155765" y="2390061"/>
              <a:ext cx="1768467" cy="437184"/>
              <a:chOff x="935094" y="2431731"/>
              <a:chExt cx="1768467" cy="437184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75F937D-C7EE-4415-9B50-0B226E480D1F}"/>
                  </a:ext>
                </a:extLst>
              </p:cNvPr>
              <p:cNvGrpSpPr/>
              <p:nvPr/>
            </p:nvGrpSpPr>
            <p:grpSpPr>
              <a:xfrm>
                <a:off x="935094" y="2431731"/>
                <a:ext cx="1768467" cy="437184"/>
                <a:chOff x="935094" y="2431731"/>
                <a:chExt cx="1768467" cy="437184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FAC6775C-B468-40AA-8A6E-41BB2CEF0B2C}"/>
                    </a:ext>
                  </a:extLst>
                </p:cNvPr>
                <p:cNvSpPr/>
                <p:nvPr/>
              </p:nvSpPr>
              <p:spPr>
                <a:xfrm>
                  <a:off x="935094" y="2431731"/>
                  <a:ext cx="153080" cy="4371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A4C02A7B-0D68-4009-948D-9DCA87383F18}"/>
                    </a:ext>
                  </a:extLst>
                </p:cNvPr>
                <p:cNvCxnSpPr>
                  <a:cxnSpLocks/>
                  <a:stCxn id="44" idx="2"/>
                </p:cNvCxnSpPr>
                <p:nvPr/>
              </p:nvCxnSpPr>
              <p:spPr>
                <a:xfrm>
                  <a:off x="1011634" y="2868915"/>
                  <a:ext cx="1691927" cy="0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44376D4-E319-4835-957F-751D6857ABF6}"/>
                  </a:ext>
                </a:extLst>
              </p:cNvPr>
              <p:cNvSpPr txBox="1"/>
              <p:nvPr/>
            </p:nvSpPr>
            <p:spPr>
              <a:xfrm>
                <a:off x="1105628" y="2561138"/>
                <a:ext cx="1292341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센서데이터 전송</a:t>
                </a:r>
              </a:p>
            </p:txBody>
          </p:sp>
        </p:grp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6DA7ADB9-73A5-4FC1-9A65-B2D00614F00E}"/>
                </a:ext>
              </a:extLst>
            </p:cNvPr>
            <p:cNvSpPr/>
            <p:nvPr/>
          </p:nvSpPr>
          <p:spPr>
            <a:xfrm>
              <a:off x="8885706" y="1757808"/>
              <a:ext cx="1547583" cy="550339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데이터베이스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A907C56-A428-4A14-8522-B890296AE388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9659498" y="2308147"/>
              <a:ext cx="0" cy="40731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0138925-9E6D-4764-9A9A-2C9753AB4829}"/>
                </a:ext>
              </a:extLst>
            </p:cNvPr>
            <p:cNvGrpSpPr/>
            <p:nvPr/>
          </p:nvGrpSpPr>
          <p:grpSpPr>
            <a:xfrm>
              <a:off x="7882015" y="2940401"/>
              <a:ext cx="1768467" cy="437184"/>
              <a:chOff x="935094" y="2431731"/>
              <a:chExt cx="1768467" cy="437184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008B77FF-F000-44F4-87E2-1680873BE5C4}"/>
                  </a:ext>
                </a:extLst>
              </p:cNvPr>
              <p:cNvGrpSpPr/>
              <p:nvPr/>
            </p:nvGrpSpPr>
            <p:grpSpPr>
              <a:xfrm>
                <a:off x="935094" y="2431731"/>
                <a:ext cx="1768467" cy="437184"/>
                <a:chOff x="935094" y="2431731"/>
                <a:chExt cx="1768467" cy="437184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89BAF4CF-5E94-4C06-80FB-B63931C2F4A8}"/>
                    </a:ext>
                  </a:extLst>
                </p:cNvPr>
                <p:cNvSpPr/>
                <p:nvPr/>
              </p:nvSpPr>
              <p:spPr>
                <a:xfrm>
                  <a:off x="935094" y="2431731"/>
                  <a:ext cx="153080" cy="4371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cxnSp>
              <p:nvCxnSpPr>
                <p:cNvPr id="41" name="직선 화살표 연결선 40">
                  <a:extLst>
                    <a:ext uri="{FF2B5EF4-FFF2-40B4-BE49-F238E27FC236}">
                      <a16:creationId xmlns:a16="http://schemas.microsoft.com/office/drawing/2014/main" id="{9B7B25D4-4F8C-4372-95D4-22F9382B2554}"/>
                    </a:ext>
                  </a:extLst>
                </p:cNvPr>
                <p:cNvCxnSpPr>
                  <a:cxnSpLocks/>
                  <a:stCxn id="40" idx="2"/>
                </p:cNvCxnSpPr>
                <p:nvPr/>
              </p:nvCxnSpPr>
              <p:spPr>
                <a:xfrm>
                  <a:off x="1011634" y="2868915"/>
                  <a:ext cx="1691927" cy="0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6ADF5D-654B-4E94-855C-E3BCC136A71C}"/>
                  </a:ext>
                </a:extLst>
              </p:cNvPr>
              <p:cNvSpPr txBox="1"/>
              <p:nvPr/>
            </p:nvSpPr>
            <p:spPr>
              <a:xfrm>
                <a:off x="1105628" y="2561138"/>
                <a:ext cx="1292341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센서데이터 저장</a:t>
                </a:r>
              </a:p>
            </p:txBody>
          </p:sp>
        </p:grpSp>
        <p:sp>
          <p:nvSpPr>
            <p:cNvPr id="19" name="순서도: 판단 18">
              <a:extLst>
                <a:ext uri="{FF2B5EF4-FFF2-40B4-BE49-F238E27FC236}">
                  <a16:creationId xmlns:a16="http://schemas.microsoft.com/office/drawing/2014/main" id="{CAFB6CB1-0620-4C77-B992-ED7CCF3B69A6}"/>
                </a:ext>
              </a:extLst>
            </p:cNvPr>
            <p:cNvSpPr/>
            <p:nvPr/>
          </p:nvSpPr>
          <p:spPr>
            <a:xfrm>
              <a:off x="6619397" y="3824269"/>
              <a:ext cx="2644682" cy="1011657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기준시간 활동량 </a:t>
              </a:r>
              <a:r>
                <a:rPr lang="ko-KR" altLang="en-US" sz="12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기준값</a:t>
              </a:r>
              <a:r>
                <a:rPr lang="ko-KR" altLang="en-US" sz="12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데이터와 비교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24666B4-8953-4813-9C75-BDEABB98FE98}"/>
                </a:ext>
              </a:extLst>
            </p:cNvPr>
            <p:cNvGrpSpPr/>
            <p:nvPr/>
          </p:nvGrpSpPr>
          <p:grpSpPr>
            <a:xfrm>
              <a:off x="9609814" y="3490741"/>
              <a:ext cx="1658708" cy="437184"/>
              <a:chOff x="935094" y="2431731"/>
              <a:chExt cx="1658708" cy="437184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91BE58A0-1D16-4CEC-85E2-32C76D7147E9}"/>
                  </a:ext>
                </a:extLst>
              </p:cNvPr>
              <p:cNvGrpSpPr/>
              <p:nvPr/>
            </p:nvGrpSpPr>
            <p:grpSpPr>
              <a:xfrm>
                <a:off x="935094" y="2431731"/>
                <a:ext cx="1658708" cy="437184"/>
                <a:chOff x="935094" y="2431731"/>
                <a:chExt cx="1658708" cy="437184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6A76D874-7B43-472D-98AD-56FC8D26FF19}"/>
                    </a:ext>
                  </a:extLst>
                </p:cNvPr>
                <p:cNvSpPr/>
                <p:nvPr/>
              </p:nvSpPr>
              <p:spPr>
                <a:xfrm>
                  <a:off x="935094" y="2431731"/>
                  <a:ext cx="153080" cy="4371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id="{02A3F736-E39C-46C4-8781-58C85A46A746}"/>
                    </a:ext>
                  </a:extLst>
                </p:cNvPr>
                <p:cNvCxnSpPr>
                  <a:cxnSpLocks/>
                  <a:stCxn id="36" idx="2"/>
                </p:cNvCxnSpPr>
                <p:nvPr/>
              </p:nvCxnSpPr>
              <p:spPr>
                <a:xfrm>
                  <a:off x="1011634" y="2868915"/>
                  <a:ext cx="1582168" cy="0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1925897-550A-46C5-BCB1-44ABAC7F3DB1}"/>
                  </a:ext>
                </a:extLst>
              </p:cNvPr>
              <p:cNvSpPr txBox="1"/>
              <p:nvPr/>
            </p:nvSpPr>
            <p:spPr>
              <a:xfrm>
                <a:off x="1105628" y="2561138"/>
                <a:ext cx="1292341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센서데이터 전송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746803-06C4-45B2-B876-5C1A70D8DCB0}"/>
                </a:ext>
              </a:extLst>
            </p:cNvPr>
            <p:cNvSpPr txBox="1"/>
            <p:nvPr/>
          </p:nvSpPr>
          <p:spPr>
            <a:xfrm flipH="1">
              <a:off x="8127508" y="4724006"/>
              <a:ext cx="13163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기준값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보다 낮을 때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81B901A-8D5D-4CBF-B2C5-8770C3E9743D}"/>
                </a:ext>
              </a:extLst>
            </p:cNvPr>
            <p:cNvGrpSpPr/>
            <p:nvPr/>
          </p:nvGrpSpPr>
          <p:grpSpPr>
            <a:xfrm>
              <a:off x="7887328" y="4869722"/>
              <a:ext cx="3381193" cy="437182"/>
              <a:chOff x="935094" y="2431731"/>
              <a:chExt cx="3934522" cy="437184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2E79C5B-A279-44F8-9FA3-C7F0CE267478}"/>
                  </a:ext>
                </a:extLst>
              </p:cNvPr>
              <p:cNvGrpSpPr/>
              <p:nvPr/>
            </p:nvGrpSpPr>
            <p:grpSpPr>
              <a:xfrm>
                <a:off x="935094" y="2431731"/>
                <a:ext cx="3934522" cy="437184"/>
                <a:chOff x="935094" y="2431731"/>
                <a:chExt cx="3934522" cy="437184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2A1D42B0-4E90-453C-AD79-6CE86301F039}"/>
                    </a:ext>
                  </a:extLst>
                </p:cNvPr>
                <p:cNvSpPr/>
                <p:nvPr/>
              </p:nvSpPr>
              <p:spPr>
                <a:xfrm>
                  <a:off x="935094" y="2431731"/>
                  <a:ext cx="153080" cy="4371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cxnSp>
              <p:nvCxnSpPr>
                <p:cNvPr id="33" name="직선 화살표 연결선 32">
                  <a:extLst>
                    <a:ext uri="{FF2B5EF4-FFF2-40B4-BE49-F238E27FC236}">
                      <a16:creationId xmlns:a16="http://schemas.microsoft.com/office/drawing/2014/main" id="{D80DB995-E224-4901-BE5E-0A6D6D26BAA2}"/>
                    </a:ext>
                  </a:extLst>
                </p:cNvPr>
                <p:cNvCxnSpPr>
                  <a:cxnSpLocks/>
                  <a:stCxn id="32" idx="2"/>
                </p:cNvCxnSpPr>
                <p:nvPr/>
              </p:nvCxnSpPr>
              <p:spPr>
                <a:xfrm>
                  <a:off x="1011634" y="2868915"/>
                  <a:ext cx="3857982" cy="0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E8486F-4AB7-42BD-AFE1-96AC5C8CC2A8}"/>
                  </a:ext>
                </a:extLst>
              </p:cNvPr>
              <p:cNvSpPr txBox="1"/>
              <p:nvPr/>
            </p:nvSpPr>
            <p:spPr>
              <a:xfrm>
                <a:off x="2095456" y="2558119"/>
                <a:ext cx="1862698" cy="277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기기 작동 </a:t>
                </a:r>
                <a:r>
                  <a:rPr lang="en-US" altLang="ko-KR" sz="12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&amp; </a:t>
                </a:r>
                <a:r>
                  <a:rPr lang="ko-KR" altLang="en-US" sz="12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알림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40EFD1D-5025-4F7E-911A-A9CC25DFD582}"/>
                </a:ext>
              </a:extLst>
            </p:cNvPr>
            <p:cNvGrpSpPr/>
            <p:nvPr/>
          </p:nvGrpSpPr>
          <p:grpSpPr>
            <a:xfrm flipH="1">
              <a:off x="6232413" y="5606868"/>
              <a:ext cx="1802789" cy="437184"/>
              <a:chOff x="935094" y="2431731"/>
              <a:chExt cx="1742230" cy="437184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725B719-2AB1-49EF-8053-3063AD2575C0}"/>
                  </a:ext>
                </a:extLst>
              </p:cNvPr>
              <p:cNvGrpSpPr/>
              <p:nvPr/>
            </p:nvGrpSpPr>
            <p:grpSpPr>
              <a:xfrm>
                <a:off x="935094" y="2431731"/>
                <a:ext cx="1742230" cy="437184"/>
                <a:chOff x="935094" y="2431731"/>
                <a:chExt cx="1742230" cy="437184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871E4317-B21E-49A1-B81C-2D8248B665C5}"/>
                    </a:ext>
                  </a:extLst>
                </p:cNvPr>
                <p:cNvSpPr/>
                <p:nvPr/>
              </p:nvSpPr>
              <p:spPr>
                <a:xfrm>
                  <a:off x="935094" y="2431731"/>
                  <a:ext cx="153080" cy="4371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E3B38CE2-4066-4A66-B947-745CCB4EA6EE}"/>
                    </a:ext>
                  </a:extLst>
                </p:cNvPr>
                <p:cNvCxnSpPr>
                  <a:cxnSpLocks/>
                  <a:stCxn id="28" idx="2"/>
                </p:cNvCxnSpPr>
                <p:nvPr/>
              </p:nvCxnSpPr>
              <p:spPr>
                <a:xfrm>
                  <a:off x="1011634" y="2868915"/>
                  <a:ext cx="1665690" cy="0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8DCE3C-D415-45C0-BA07-2949EF67FCBA}"/>
                  </a:ext>
                </a:extLst>
              </p:cNvPr>
              <p:cNvSpPr txBox="1"/>
              <p:nvPr/>
            </p:nvSpPr>
            <p:spPr>
              <a:xfrm>
                <a:off x="1405879" y="2561138"/>
                <a:ext cx="954590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매시간 리셋</a:t>
                </a:r>
              </a:p>
            </p:txBody>
          </p:sp>
        </p:grp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C453FB14-BD67-461B-AD1F-3D2B40200447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rot="10800000" flipH="1" flipV="1">
              <a:off x="6619397" y="4330098"/>
              <a:ext cx="1319520" cy="1129624"/>
            </a:xfrm>
            <a:prstGeom prst="bentConnector3">
              <a:avLst>
                <a:gd name="adj1" fmla="val -17324"/>
              </a:avLst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77F1C0-6604-4A02-944B-0DE33633D663}"/>
                </a:ext>
              </a:extLst>
            </p:cNvPr>
            <p:cNvSpPr txBox="1"/>
            <p:nvPr/>
          </p:nvSpPr>
          <p:spPr>
            <a:xfrm>
              <a:off x="6243863" y="4835926"/>
              <a:ext cx="160944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기준시간이 아니거나 기준 값보다 높을 때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8BE8D9-78CD-4540-A1A6-E61419887167}"/>
              </a:ext>
            </a:extLst>
          </p:cNvPr>
          <p:cNvSpPr/>
          <p:nvPr/>
        </p:nvSpPr>
        <p:spPr>
          <a:xfrm>
            <a:off x="7525729" y="6127753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활동량 모니터링 프로세스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629914-3B78-4215-97B3-03E31CF56D77}"/>
              </a:ext>
            </a:extLst>
          </p:cNvPr>
          <p:cNvSpPr/>
          <p:nvPr/>
        </p:nvSpPr>
        <p:spPr>
          <a:xfrm>
            <a:off x="601493" y="1504066"/>
            <a:ext cx="4500848" cy="17143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가속도 센서의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RAW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값을 활동량에 이용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Acc = (Ax^2+Ay^2+Az^2)^(1/2)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= Acc - 16435.54(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평균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중력가속도값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값을 스케일링과 가공하여 활동량 정의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2DC95B52-21B6-43F8-A933-C09EC5326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135925"/>
              </p:ext>
            </p:extLst>
          </p:nvPr>
        </p:nvGraphicFramePr>
        <p:xfrm>
          <a:off x="401605" y="3581715"/>
          <a:ext cx="5092936" cy="1885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617">
                  <a:extLst>
                    <a:ext uri="{9D8B030D-6E8A-4147-A177-3AD203B41FA5}">
                      <a16:colId xmlns:a16="http://schemas.microsoft.com/office/drawing/2014/main" val="1999970866"/>
                    </a:ext>
                  </a:extLst>
                </a:gridCol>
                <a:gridCol w="636617">
                  <a:extLst>
                    <a:ext uri="{9D8B030D-6E8A-4147-A177-3AD203B41FA5}">
                      <a16:colId xmlns:a16="http://schemas.microsoft.com/office/drawing/2014/main" val="2124798964"/>
                    </a:ext>
                  </a:extLst>
                </a:gridCol>
                <a:gridCol w="636617">
                  <a:extLst>
                    <a:ext uri="{9D8B030D-6E8A-4147-A177-3AD203B41FA5}">
                      <a16:colId xmlns:a16="http://schemas.microsoft.com/office/drawing/2014/main" val="3916868131"/>
                    </a:ext>
                  </a:extLst>
                </a:gridCol>
                <a:gridCol w="636617">
                  <a:extLst>
                    <a:ext uri="{9D8B030D-6E8A-4147-A177-3AD203B41FA5}">
                      <a16:colId xmlns:a16="http://schemas.microsoft.com/office/drawing/2014/main" val="1708312707"/>
                    </a:ext>
                  </a:extLst>
                </a:gridCol>
                <a:gridCol w="636617">
                  <a:extLst>
                    <a:ext uri="{9D8B030D-6E8A-4147-A177-3AD203B41FA5}">
                      <a16:colId xmlns:a16="http://schemas.microsoft.com/office/drawing/2014/main" val="802920095"/>
                    </a:ext>
                  </a:extLst>
                </a:gridCol>
                <a:gridCol w="636617">
                  <a:extLst>
                    <a:ext uri="{9D8B030D-6E8A-4147-A177-3AD203B41FA5}">
                      <a16:colId xmlns:a16="http://schemas.microsoft.com/office/drawing/2014/main" val="3330912344"/>
                    </a:ext>
                  </a:extLst>
                </a:gridCol>
                <a:gridCol w="636617">
                  <a:extLst>
                    <a:ext uri="{9D8B030D-6E8A-4147-A177-3AD203B41FA5}">
                      <a16:colId xmlns:a16="http://schemas.microsoft.com/office/drawing/2014/main" val="4037244638"/>
                    </a:ext>
                  </a:extLst>
                </a:gridCol>
                <a:gridCol w="636617">
                  <a:extLst>
                    <a:ext uri="{9D8B030D-6E8A-4147-A177-3AD203B41FA5}">
                      <a16:colId xmlns:a16="http://schemas.microsoft.com/office/drawing/2014/main" val="345061283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Module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Year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Hour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Mini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Sec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16390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70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80925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75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78751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75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30977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79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84137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80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59596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6496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13729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1489582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07FB6972-4088-4D3A-AE17-7AC7B0B21A8E}"/>
              </a:ext>
            </a:extLst>
          </p:cNvPr>
          <p:cNvSpPr txBox="1"/>
          <p:nvPr/>
        </p:nvSpPr>
        <p:spPr>
          <a:xfrm>
            <a:off x="271527" y="5500817"/>
            <a:ext cx="5769336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베이스에 저장된 활동량을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SQL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 이용하여 시간당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MAX(Act)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 추출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Javascript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작성된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Google Chart API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데이터 대입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1" name="그림 50">
            <a:hlinkClick r:id="rId2" action="ppaction://hlinksldjump"/>
            <a:extLst>
              <a:ext uri="{FF2B5EF4-FFF2-40B4-BE49-F238E27FC236}">
                <a16:creationId xmlns:a16="http://schemas.microsoft.com/office/drawing/2014/main" id="{AC62EADD-6A91-442B-BF20-24AA332C0F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038" y="396596"/>
            <a:ext cx="791070" cy="7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73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4170E4-EA5F-49F4-92D1-CC7B62C6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/>
              <a:t>11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8B4561D-EE62-4A7E-B2B2-DF9EDD8E2892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4A8FB95-27BD-41D4-A5D8-91F6D0465A1D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22C56F7-77CA-44C0-BEB6-681B91F78B4B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3C09B60-907C-4FC0-9108-B1E069098954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3DD7A49-0545-40A7-8264-D38C1F0A329D}"/>
              </a:ext>
            </a:extLst>
          </p:cNvPr>
          <p:cNvSpPr txBox="1"/>
          <p:nvPr/>
        </p:nvSpPr>
        <p:spPr>
          <a:xfrm>
            <a:off x="867554" y="646354"/>
            <a:ext cx="48873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상황 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활동량 측정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675075-3630-45F5-B448-1DF39C0A8989}"/>
              </a:ext>
            </a:extLst>
          </p:cNvPr>
          <p:cNvGrpSpPr/>
          <p:nvPr/>
        </p:nvGrpSpPr>
        <p:grpSpPr>
          <a:xfrm>
            <a:off x="191344" y="2816932"/>
            <a:ext cx="3298869" cy="1641486"/>
            <a:chOff x="1883534" y="2502888"/>
            <a:chExt cx="4212468" cy="2149219"/>
          </a:xfrm>
        </p:grpSpPr>
        <p:pic>
          <p:nvPicPr>
            <p:cNvPr id="10" name="Picture 2" descr="스마트폰에 대한 이미지 검색결과">
              <a:extLst>
                <a:ext uri="{FF2B5EF4-FFF2-40B4-BE49-F238E27FC236}">
                  <a16:creationId xmlns:a16="http://schemas.microsoft.com/office/drawing/2014/main" id="{875C46B6-7556-45AE-903F-33032E51D7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09" t="4634" r="16960" b="4542"/>
            <a:stretch/>
          </p:blipFill>
          <p:spPr bwMode="auto">
            <a:xfrm rot="16200000">
              <a:off x="2915158" y="1471264"/>
              <a:ext cx="2149219" cy="4212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F59BFCE-C948-4810-885D-76272060E3B0}"/>
                </a:ext>
              </a:extLst>
            </p:cNvPr>
            <p:cNvSpPr/>
            <p:nvPr/>
          </p:nvSpPr>
          <p:spPr>
            <a:xfrm>
              <a:off x="2341247" y="2856478"/>
              <a:ext cx="2925938" cy="1681232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C812F4-3807-4782-964B-7432B318E0D8}"/>
                </a:ext>
              </a:extLst>
            </p:cNvPr>
            <p:cNvSpPr/>
            <p:nvPr/>
          </p:nvSpPr>
          <p:spPr>
            <a:xfrm>
              <a:off x="5274198" y="2624020"/>
              <a:ext cx="425801" cy="19059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360D26D-BB68-4983-99B6-710210682461}"/>
                </a:ext>
              </a:extLst>
            </p:cNvPr>
            <p:cNvSpPr/>
            <p:nvPr/>
          </p:nvSpPr>
          <p:spPr>
            <a:xfrm>
              <a:off x="5313232" y="2664907"/>
              <a:ext cx="347733" cy="34773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14" name="Picture 2" descr="https://img1.daumcdn.net/thumb/R720x0.q80/?scode=mtistory&amp;fname=http%3A%2F%2Fcfile8.uf.tistory.com%2Fimage%2F26426A385804711B071864">
              <a:extLst>
                <a:ext uri="{FF2B5EF4-FFF2-40B4-BE49-F238E27FC236}">
                  <a16:creationId xmlns:a16="http://schemas.microsoft.com/office/drawing/2014/main" id="{FC2EC30E-90FC-4523-A869-EA18B48976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8" t="13824" r="12143"/>
            <a:stretch/>
          </p:blipFill>
          <p:spPr bwMode="auto">
            <a:xfrm>
              <a:off x="2417104" y="3301253"/>
              <a:ext cx="2780102" cy="843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2B5C1E45-F27E-4A30-B529-938063C45E3B}"/>
                </a:ext>
              </a:extLst>
            </p:cNvPr>
            <p:cNvSpPr/>
            <p:nvPr/>
          </p:nvSpPr>
          <p:spPr>
            <a:xfrm>
              <a:off x="3613303" y="2734766"/>
              <a:ext cx="565602" cy="2080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201CC2-4342-49C3-9743-3F5D8021732E}"/>
                </a:ext>
              </a:extLst>
            </p:cNvPr>
            <p:cNvSpPr txBox="1"/>
            <p:nvPr/>
          </p:nvSpPr>
          <p:spPr>
            <a:xfrm>
              <a:off x="3579794" y="2746339"/>
              <a:ext cx="671655" cy="267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MONTH</a:t>
              </a:r>
              <a:endPara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7" name="사각형: 둥근 위쪽 모서리 16">
              <a:extLst>
                <a:ext uri="{FF2B5EF4-FFF2-40B4-BE49-F238E27FC236}">
                  <a16:creationId xmlns:a16="http://schemas.microsoft.com/office/drawing/2014/main" id="{029FF635-9F95-4832-87BD-B274D8812DB2}"/>
                </a:ext>
              </a:extLst>
            </p:cNvPr>
            <p:cNvSpPr/>
            <p:nvPr/>
          </p:nvSpPr>
          <p:spPr>
            <a:xfrm>
              <a:off x="4217939" y="2734766"/>
              <a:ext cx="565602" cy="2080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8" name="사각형: 둥근 위쪽 모서리 17">
              <a:extLst>
                <a:ext uri="{FF2B5EF4-FFF2-40B4-BE49-F238E27FC236}">
                  <a16:creationId xmlns:a16="http://schemas.microsoft.com/office/drawing/2014/main" id="{204384F4-DD9E-47EE-968E-64E2B18D82A8}"/>
                </a:ext>
              </a:extLst>
            </p:cNvPr>
            <p:cNvSpPr/>
            <p:nvPr/>
          </p:nvSpPr>
          <p:spPr>
            <a:xfrm>
              <a:off x="3010122" y="2734766"/>
              <a:ext cx="565602" cy="2080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9" name="사각형: 둥근 위쪽 모서리 18">
              <a:extLst>
                <a:ext uri="{FF2B5EF4-FFF2-40B4-BE49-F238E27FC236}">
                  <a16:creationId xmlns:a16="http://schemas.microsoft.com/office/drawing/2014/main" id="{A850AA58-CF4E-4F7C-A4AE-5BB7C474338A}"/>
                </a:ext>
              </a:extLst>
            </p:cNvPr>
            <p:cNvSpPr/>
            <p:nvPr/>
          </p:nvSpPr>
          <p:spPr>
            <a:xfrm>
              <a:off x="2406025" y="2734766"/>
              <a:ext cx="565602" cy="2080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179738-379D-438A-A01D-A7682C336A65}"/>
                </a:ext>
              </a:extLst>
            </p:cNvPr>
            <p:cNvSpPr txBox="1"/>
            <p:nvPr/>
          </p:nvSpPr>
          <p:spPr>
            <a:xfrm>
              <a:off x="2411879" y="2735397"/>
              <a:ext cx="618736" cy="412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TODAY</a:t>
              </a:r>
              <a:endPara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4E81D5-AFD4-4408-8A05-FB893F27D937}"/>
                </a:ext>
              </a:extLst>
            </p:cNvPr>
            <p:cNvSpPr txBox="1"/>
            <p:nvPr/>
          </p:nvSpPr>
          <p:spPr>
            <a:xfrm>
              <a:off x="3031573" y="2725997"/>
              <a:ext cx="618736" cy="267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WEEK</a:t>
              </a:r>
              <a:endPara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5A90AB-23E9-40CB-A115-BCC4DF8F9715}"/>
                </a:ext>
              </a:extLst>
            </p:cNvPr>
            <p:cNvSpPr txBox="1"/>
            <p:nvPr/>
          </p:nvSpPr>
          <p:spPr>
            <a:xfrm>
              <a:off x="4238267" y="2746339"/>
              <a:ext cx="671655" cy="267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YEAR</a:t>
              </a:r>
              <a:endPara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BF94E8-EC28-403F-A053-4CEAD86D4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580" y="2700421"/>
              <a:ext cx="276704" cy="276704"/>
            </a:xfrm>
            <a:prstGeom prst="rect">
              <a:avLst/>
            </a:prstGeom>
          </p:spPr>
        </p:pic>
        <p:sp>
          <p:nvSpPr>
            <p:cNvPr id="24" name="웃는 얼굴 23">
              <a:extLst>
                <a:ext uri="{FF2B5EF4-FFF2-40B4-BE49-F238E27FC236}">
                  <a16:creationId xmlns:a16="http://schemas.microsoft.com/office/drawing/2014/main" id="{CC0600DA-41EE-4DE5-9C59-355D75C56B26}"/>
                </a:ext>
              </a:extLst>
            </p:cNvPr>
            <p:cNvSpPr/>
            <p:nvPr/>
          </p:nvSpPr>
          <p:spPr>
            <a:xfrm>
              <a:off x="5329914" y="4123068"/>
              <a:ext cx="324036" cy="324036"/>
            </a:xfrm>
            <a:prstGeom prst="smileyFac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5" name="Text 147">
            <a:extLst>
              <a:ext uri="{FF2B5EF4-FFF2-40B4-BE49-F238E27FC236}">
                <a16:creationId xmlns:a16="http://schemas.microsoft.com/office/drawing/2014/main" id="{00BE3616-2EC1-437A-99A3-692F10094924}"/>
              </a:ext>
            </a:extLst>
          </p:cNvPr>
          <p:cNvSpPr txBox="1"/>
          <p:nvPr/>
        </p:nvSpPr>
        <p:spPr>
          <a:xfrm>
            <a:off x="702713" y="2191731"/>
            <a:ext cx="2160000" cy="540000"/>
          </a:xfrm>
          <a:prstGeom prst="rect">
            <a:avLst/>
          </a:prstGeom>
          <a:noFill/>
        </p:spPr>
        <p:txBody>
          <a:bodyPr wrap="square" lIns="36000" tIns="0" rIns="36000" bIns="0" rtlCol="0" anchor="ctr"/>
          <a:lstStyle/>
          <a:p>
            <a:pPr algn="ctr">
              <a:lnSpc>
                <a:spcPct val="1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활동량 웹서버</a:t>
            </a:r>
            <a:endParaRPr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594B6A3-8ECE-468F-B0E9-868B682B00ED}"/>
              </a:ext>
            </a:extLst>
          </p:cNvPr>
          <p:cNvCxnSpPr>
            <a:cxnSpLocks/>
          </p:cNvCxnSpPr>
          <p:nvPr/>
        </p:nvCxnSpPr>
        <p:spPr>
          <a:xfrm rot="16200000">
            <a:off x="3832471" y="3439652"/>
            <a:ext cx="0" cy="410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44C0786-70D9-40F3-BD85-EF6ED49449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/>
          <a:stretch/>
        </p:blipFill>
        <p:spPr>
          <a:xfrm>
            <a:off x="4207915" y="1865963"/>
            <a:ext cx="3600000" cy="1884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C0585C-9BBE-4455-98F1-6A5428B50D8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2"/>
          <a:stretch/>
        </p:blipFill>
        <p:spPr>
          <a:xfrm>
            <a:off x="8277204" y="4347410"/>
            <a:ext cx="3600000" cy="1874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2B8CD14-3A2B-4B1F-A866-15FC05BC9EB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/>
          <a:stretch/>
        </p:blipFill>
        <p:spPr>
          <a:xfrm>
            <a:off x="4207915" y="4337850"/>
            <a:ext cx="3600000" cy="1884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6DD2659-2F00-4F2B-95A9-298BD2700E3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/>
          <a:stretch/>
        </p:blipFill>
        <p:spPr>
          <a:xfrm>
            <a:off x="8277204" y="1865962"/>
            <a:ext cx="3600000" cy="18842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 147">
            <a:extLst>
              <a:ext uri="{FF2B5EF4-FFF2-40B4-BE49-F238E27FC236}">
                <a16:creationId xmlns:a16="http://schemas.microsoft.com/office/drawing/2014/main" id="{C2E6611D-7E88-40EB-A3B0-36C1BA8F2C77}"/>
              </a:ext>
            </a:extLst>
          </p:cNvPr>
          <p:cNvSpPr txBox="1"/>
          <p:nvPr/>
        </p:nvSpPr>
        <p:spPr>
          <a:xfrm>
            <a:off x="4927915" y="1412775"/>
            <a:ext cx="2160000" cy="390171"/>
          </a:xfrm>
          <a:prstGeom prst="rect">
            <a:avLst/>
          </a:prstGeom>
          <a:noFill/>
        </p:spPr>
        <p:txBody>
          <a:bodyPr wrap="square" lIns="36000" tIns="0" rIns="36000" bIns="0" rtlCol="0" anchor="ctr"/>
          <a:lstStyle/>
          <a:p>
            <a:pPr algn="ctr">
              <a:lnSpc>
                <a:spcPct val="10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일간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day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Text 147">
            <a:extLst>
              <a:ext uri="{FF2B5EF4-FFF2-40B4-BE49-F238E27FC236}">
                <a16:creationId xmlns:a16="http://schemas.microsoft.com/office/drawing/2014/main" id="{3D75FEBA-CC6B-433E-8F77-51CEF55359E5}"/>
              </a:ext>
            </a:extLst>
          </p:cNvPr>
          <p:cNvSpPr txBox="1"/>
          <p:nvPr/>
        </p:nvSpPr>
        <p:spPr>
          <a:xfrm>
            <a:off x="8904312" y="1412774"/>
            <a:ext cx="2160000" cy="390171"/>
          </a:xfrm>
          <a:prstGeom prst="rect">
            <a:avLst/>
          </a:prstGeom>
          <a:noFill/>
        </p:spPr>
        <p:txBody>
          <a:bodyPr wrap="square" lIns="36000" tIns="0" rIns="36000" bIns="0" rtlCol="0" anchor="ctr"/>
          <a:lstStyle/>
          <a:p>
            <a:pPr algn="ctr">
              <a:lnSpc>
                <a:spcPct val="10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주간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week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Text 147">
            <a:extLst>
              <a:ext uri="{FF2B5EF4-FFF2-40B4-BE49-F238E27FC236}">
                <a16:creationId xmlns:a16="http://schemas.microsoft.com/office/drawing/2014/main" id="{E75064CF-039C-4DF6-A1C6-15081EDABB48}"/>
              </a:ext>
            </a:extLst>
          </p:cNvPr>
          <p:cNvSpPr txBox="1"/>
          <p:nvPr/>
        </p:nvSpPr>
        <p:spPr>
          <a:xfrm>
            <a:off x="4927915" y="3848946"/>
            <a:ext cx="2160000" cy="390171"/>
          </a:xfrm>
          <a:prstGeom prst="rect">
            <a:avLst/>
          </a:prstGeom>
          <a:noFill/>
        </p:spPr>
        <p:txBody>
          <a:bodyPr wrap="square" lIns="36000" tIns="0" rIns="36000" bIns="0" rtlCol="0" anchor="ctr"/>
          <a:lstStyle/>
          <a:p>
            <a:pPr algn="ctr">
              <a:lnSpc>
                <a:spcPct val="10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월간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month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4" name="Text 147">
            <a:extLst>
              <a:ext uri="{FF2B5EF4-FFF2-40B4-BE49-F238E27FC236}">
                <a16:creationId xmlns:a16="http://schemas.microsoft.com/office/drawing/2014/main" id="{A674D879-3CE6-442A-B15E-79917D3DFEAF}"/>
              </a:ext>
            </a:extLst>
          </p:cNvPr>
          <p:cNvSpPr txBox="1"/>
          <p:nvPr/>
        </p:nvSpPr>
        <p:spPr>
          <a:xfrm>
            <a:off x="8904312" y="3856482"/>
            <a:ext cx="2160000" cy="390171"/>
          </a:xfrm>
          <a:prstGeom prst="rect">
            <a:avLst/>
          </a:prstGeom>
          <a:noFill/>
        </p:spPr>
        <p:txBody>
          <a:bodyPr wrap="square" lIns="36000" tIns="0" rIns="36000" bIns="0" rtlCol="0" anchor="ctr"/>
          <a:lstStyle/>
          <a:p>
            <a:pPr algn="ctr">
              <a:lnSpc>
                <a:spcPct val="10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연간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year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6" name="그림 45">
            <a:hlinkClick r:id="rId9" action="ppaction://hlinksldjump"/>
            <a:extLst>
              <a:ext uri="{FF2B5EF4-FFF2-40B4-BE49-F238E27FC236}">
                <a16:creationId xmlns:a16="http://schemas.microsoft.com/office/drawing/2014/main" id="{912DD519-F910-4482-A81D-90EC1CFBDD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038" y="396596"/>
            <a:ext cx="791070" cy="7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37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2A630B7-16C8-4F59-ACF9-797ACA4C8D65}"/>
              </a:ext>
            </a:extLst>
          </p:cNvPr>
          <p:cNvGrpSpPr/>
          <p:nvPr/>
        </p:nvGrpSpPr>
        <p:grpSpPr>
          <a:xfrm>
            <a:off x="1808726" y="1484969"/>
            <a:ext cx="4858440" cy="5269815"/>
            <a:chOff x="4007768" y="1088740"/>
            <a:chExt cx="5830766" cy="62314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C5B9D8B-BA20-427A-9BBB-1C5C3BF6A4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08" t="12116"/>
            <a:stretch/>
          </p:blipFill>
          <p:spPr>
            <a:xfrm>
              <a:off x="4007768" y="1088740"/>
              <a:ext cx="5830766" cy="6231467"/>
            </a:xfrm>
            <a:prstGeom prst="rect">
              <a:avLst/>
            </a:prstGeom>
          </p:spPr>
        </p:pic>
        <p:sp>
          <p:nvSpPr>
            <p:cNvPr id="13" name="순서도: 추출 12">
              <a:extLst>
                <a:ext uri="{FF2B5EF4-FFF2-40B4-BE49-F238E27FC236}">
                  <a16:creationId xmlns:a16="http://schemas.microsoft.com/office/drawing/2014/main" id="{CF69443E-9B78-4875-94B2-69836D24DB4E}"/>
                </a:ext>
              </a:extLst>
            </p:cNvPr>
            <p:cNvSpPr/>
            <p:nvPr/>
          </p:nvSpPr>
          <p:spPr>
            <a:xfrm rot="5400000">
              <a:off x="5639784" y="1497369"/>
              <a:ext cx="250256" cy="211756"/>
            </a:xfrm>
            <a:prstGeom prst="flowChartExtra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54545"/>
                </a:solidFill>
              </a:endParaRPr>
            </a:p>
          </p:txBody>
        </p:sp>
        <p:sp>
          <p:nvSpPr>
            <p:cNvPr id="14" name="순서도: 추출 13">
              <a:extLst>
                <a:ext uri="{FF2B5EF4-FFF2-40B4-BE49-F238E27FC236}">
                  <a16:creationId xmlns:a16="http://schemas.microsoft.com/office/drawing/2014/main" id="{21406E91-21C0-46C0-ACB8-8E337070B885}"/>
                </a:ext>
              </a:extLst>
            </p:cNvPr>
            <p:cNvSpPr/>
            <p:nvPr/>
          </p:nvSpPr>
          <p:spPr>
            <a:xfrm rot="10800000">
              <a:off x="7091593" y="5990763"/>
              <a:ext cx="250256" cy="211756"/>
            </a:xfrm>
            <a:prstGeom prst="flowChartExtra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54545"/>
                </a:solidFill>
              </a:endParaRPr>
            </a:p>
          </p:txBody>
        </p:sp>
        <p:sp>
          <p:nvSpPr>
            <p:cNvPr id="15" name="순서도: 추출 14">
              <a:extLst>
                <a:ext uri="{FF2B5EF4-FFF2-40B4-BE49-F238E27FC236}">
                  <a16:creationId xmlns:a16="http://schemas.microsoft.com/office/drawing/2014/main" id="{1B688D2C-C178-4640-8BA0-444861828387}"/>
                </a:ext>
              </a:extLst>
            </p:cNvPr>
            <p:cNvSpPr/>
            <p:nvPr/>
          </p:nvSpPr>
          <p:spPr>
            <a:xfrm rot="9015204">
              <a:off x="8158390" y="4031218"/>
              <a:ext cx="250256" cy="211756"/>
            </a:xfrm>
            <a:prstGeom prst="flowChartExtra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54545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6D35A8C7-B975-4177-A6F3-6F10C282F5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2480" r="31944"/>
          <a:stretch/>
        </p:blipFill>
        <p:spPr>
          <a:xfrm>
            <a:off x="9192344" y="2168860"/>
            <a:ext cx="1947623" cy="334364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62BDD8-4A93-49CB-9B0B-F40B36987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777" y="6977540"/>
            <a:ext cx="445840" cy="268140"/>
          </a:xfrm>
        </p:spPr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</a:rPr>
              <a:pPr/>
              <a:t>12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0A45FE-D1E5-4A8F-99C1-8D7B721B7E49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796402-DBCC-4113-B341-5585FB1E9D4D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4679470-7BA9-4BCE-BE4A-C3EA53DFDD9D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11C554F-B829-4AE6-86F5-49C6B86878EF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A9D41A-52E0-4757-B46A-844CA30CCAD0}"/>
              </a:ext>
            </a:extLst>
          </p:cNvPr>
          <p:cNvSpPr txBox="1"/>
          <p:nvPr/>
        </p:nvSpPr>
        <p:spPr>
          <a:xfrm>
            <a:off x="867554" y="646354"/>
            <a:ext cx="48873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상황 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컴퓨터 비전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601A9B3-A4EE-463A-82A8-5D5590F2D20B}"/>
              </a:ext>
            </a:extLst>
          </p:cNvPr>
          <p:cNvCxnSpPr>
            <a:cxnSpLocks/>
          </p:cNvCxnSpPr>
          <p:nvPr/>
        </p:nvCxnSpPr>
        <p:spPr>
          <a:xfrm flipH="1">
            <a:off x="8368243" y="2934309"/>
            <a:ext cx="1438291" cy="201693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80147D7-BC62-4123-8794-8ABC9A72AA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52" b="97531" l="1220" r="93293">
                        <a14:foregroundMark x1="50610" y1="14198" x2="51220" y2="13580"/>
                        <a14:foregroundMark x1="39634" y1="8642" x2="62195" y2="14815"/>
                        <a14:foregroundMark x1="11585" y1="52469" x2="10366" y2="28395"/>
                        <a14:foregroundMark x1="56098" y1="17901" x2="42683" y2="3086"/>
                        <a14:foregroundMark x1="14024" y1="61111" x2="12195" y2="29630"/>
                        <a14:foregroundMark x1="63415" y1="85802" x2="85366" y2="68519"/>
                        <a14:foregroundMark x1="87195" y1="67901" x2="85366" y2="75926"/>
                        <a14:foregroundMark x1="88415" y1="62346" x2="94512" y2="63580"/>
                        <a14:foregroundMark x1="90854" y1="75926" x2="63415" y2="98148"/>
                        <a14:foregroundMark x1="63415" y1="98148" x2="88415" y2="91358"/>
                        <a14:foregroundMark x1="23780" y1="56790" x2="1220" y2="40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1534" flipH="1">
            <a:off x="7390799" y="3737348"/>
            <a:ext cx="1511800" cy="13831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C8F1A1-9544-491C-A9AC-85CC9E53049C}"/>
              </a:ext>
            </a:extLst>
          </p:cNvPr>
          <p:cNvSpPr txBox="1"/>
          <p:nvPr/>
        </p:nvSpPr>
        <p:spPr>
          <a:xfrm>
            <a:off x="959531" y="1484969"/>
            <a:ext cx="245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알고리즘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2" name="그림 21">
            <a:hlinkClick r:id="rId6" action="ppaction://hlinksldjump"/>
            <a:extLst>
              <a:ext uri="{FF2B5EF4-FFF2-40B4-BE49-F238E27FC236}">
                <a16:creationId xmlns:a16="http://schemas.microsoft.com/office/drawing/2014/main" id="{0331CF51-AE06-4C9D-964F-E272B9F0F8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038" y="396596"/>
            <a:ext cx="791070" cy="7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67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62BDD8-4A93-49CB-9B0B-F40B36987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</a:rPr>
              <a:pPr/>
              <a:t>13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0A45FE-D1E5-4A8F-99C1-8D7B721B7E49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796402-DBCC-4113-B341-5585FB1E9D4D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4679470-7BA9-4BCE-BE4A-C3EA53DFDD9D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11C554F-B829-4AE6-86F5-49C6B86878EF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A9D41A-52E0-4757-B46A-844CA30CCAD0}"/>
              </a:ext>
            </a:extLst>
          </p:cNvPr>
          <p:cNvSpPr txBox="1"/>
          <p:nvPr/>
        </p:nvSpPr>
        <p:spPr>
          <a:xfrm>
            <a:off x="867554" y="646354"/>
            <a:ext cx="48873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상황 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컴퓨터 비전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50B43B-4634-477C-82B6-B17CADEDACA6}"/>
              </a:ext>
            </a:extLst>
          </p:cNvPr>
          <p:cNvGrpSpPr/>
          <p:nvPr/>
        </p:nvGrpSpPr>
        <p:grpSpPr>
          <a:xfrm>
            <a:off x="442504" y="1754768"/>
            <a:ext cx="6068798" cy="3950676"/>
            <a:chOff x="462503" y="2073322"/>
            <a:chExt cx="6068798" cy="395067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CF8B414-CAC3-452E-8437-F0490D83F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120"/>
            <a:stretch/>
          </p:blipFill>
          <p:spPr>
            <a:xfrm>
              <a:off x="462503" y="2073322"/>
              <a:ext cx="5635639" cy="395067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044DDC-52DA-42A8-8078-929D476A94E1}"/>
                </a:ext>
              </a:extLst>
            </p:cNvPr>
            <p:cNvSpPr txBox="1"/>
            <p:nvPr/>
          </p:nvSpPr>
          <p:spPr>
            <a:xfrm>
              <a:off x="4619375" y="2928839"/>
              <a:ext cx="66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25406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B36A214-7D45-47DF-B9C2-B5DD415B8CEC}"/>
                    </a:ext>
                  </a:extLst>
                </p:cNvPr>
                <p:cNvSpPr txBox="1"/>
                <p:nvPr/>
              </p:nvSpPr>
              <p:spPr>
                <a:xfrm>
                  <a:off x="5886414" y="5091770"/>
                  <a:ext cx="64488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sz="2800" i="1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800" b="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ko-KR" altLang="en-US" sz="2800" b="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lang="ko-KR" altLang="en-US" sz="2800" dirty="0">
                    <a:solidFill>
                      <a:srgbClr val="25406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B65D594-D8F1-4503-BA71-64AAEE9192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6414" y="5091770"/>
                  <a:ext cx="64488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9F12572-3210-4308-B765-76C9FF8AF345}"/>
              </a:ext>
            </a:extLst>
          </p:cNvPr>
          <p:cNvSpPr txBox="1"/>
          <p:nvPr/>
        </p:nvSpPr>
        <p:spPr>
          <a:xfrm>
            <a:off x="920225" y="1488733"/>
            <a:ext cx="4408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픽셀좌표와 현실좌표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mapping |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E67B3-ED01-4F61-B420-B752794F2C42}"/>
              </a:ext>
            </a:extLst>
          </p:cNvPr>
          <p:cNvSpPr txBox="1"/>
          <p:nvPr/>
        </p:nvSpPr>
        <p:spPr>
          <a:xfrm>
            <a:off x="6819038" y="3412376"/>
            <a:ext cx="5531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몇가지의 표본을 선정하여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mapping.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픽셀좌표와 월드 좌표계 사이의 관계식을 세움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D67F7-A2A2-46B1-98F8-FCED26C3BA80}"/>
              </a:ext>
            </a:extLst>
          </p:cNvPr>
          <p:cNvSpPr txBox="1"/>
          <p:nvPr/>
        </p:nvSpPr>
        <p:spPr>
          <a:xfrm>
            <a:off x="5254150" y="2360754"/>
            <a:ext cx="1564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0000"/>
                </a:solidFill>
              </a:rPr>
              <a:t>= 0</a:t>
            </a:r>
            <a:endParaRPr lang="ko-KR" altLang="en-US" sz="4400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D2BD86-CD9E-4EC9-816A-8840F81282F6}"/>
              </a:ext>
            </a:extLst>
          </p:cNvPr>
          <p:cNvSpPr/>
          <p:nvPr/>
        </p:nvSpPr>
        <p:spPr>
          <a:xfrm>
            <a:off x="6298594" y="2584159"/>
            <a:ext cx="5226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&lt;=</a:t>
            </a:r>
            <a:r>
              <a:rPr lang="ko-KR" altLang="en-US" b="1" i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물체는 날아다니지 않고 바닥에 붙어있다 가정</a:t>
            </a:r>
            <a:endParaRPr lang="en-US" altLang="ko-KR" b="1" i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E8A3D70-5F6A-4E87-8035-6B0EC87F0A77}"/>
              </a:ext>
            </a:extLst>
          </p:cNvPr>
          <p:cNvGrpSpPr/>
          <p:nvPr/>
        </p:nvGrpSpPr>
        <p:grpSpPr>
          <a:xfrm>
            <a:off x="6828888" y="4096108"/>
            <a:ext cx="3263714" cy="1440292"/>
            <a:chOff x="6675544" y="3999800"/>
            <a:chExt cx="3263714" cy="1440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214BFF8-0345-4B70-9B9A-EEE28D2C682A}"/>
                    </a:ext>
                  </a:extLst>
                </p:cNvPr>
                <p:cNvSpPr txBox="1"/>
                <p:nvPr/>
              </p:nvSpPr>
              <p:spPr>
                <a:xfrm>
                  <a:off x="6675544" y="3999800"/>
                  <a:ext cx="3263714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sz="4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44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ko-KR" altLang="en-US" sz="440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ko-KR" altLang="en-US" sz="4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440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ko-KR" altLang="en-US" sz="44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44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ko-KR" altLang="en-US" sz="4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214BFF8-0345-4B70-9B9A-EEE28D2C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5544" y="3999800"/>
                  <a:ext cx="3263714" cy="6771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DEE92C6-77A4-4806-9B50-C2F438E77650}"/>
                    </a:ext>
                  </a:extLst>
                </p:cNvPr>
                <p:cNvSpPr txBox="1"/>
                <p:nvPr/>
              </p:nvSpPr>
              <p:spPr>
                <a:xfrm>
                  <a:off x="6696543" y="4762984"/>
                  <a:ext cx="3153940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sz="4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440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ko-KR" altLang="en-US" sz="440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ko-KR" altLang="en-US" sz="4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4400" i="1" smtClean="0">
                            <a:latin typeface="Cambria Math" panose="02040503050406030204" pitchFamily="18" charset="0"/>
                          </a:rPr>
                          <m:t>𝑐𝑦</m:t>
                        </m:r>
                        <m:r>
                          <a:rPr lang="ko-KR" altLang="en-US" sz="44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4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ko-KR" altLang="en-US" sz="4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DEE92C6-77A4-4806-9B50-C2F438E77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6543" y="4762984"/>
                  <a:ext cx="3153940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183E3C-F529-485D-863E-7A68888F68CC}"/>
                  </a:ext>
                </a:extLst>
              </p:cNvPr>
              <p:cNvSpPr txBox="1"/>
              <p:nvPr/>
            </p:nvSpPr>
            <p:spPr>
              <a:xfrm>
                <a:off x="5990878" y="5802959"/>
                <a:ext cx="5709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*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=0.05575,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=-37.8725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=0.16955,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=141.9825</a:t>
                </a:r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183E3C-F529-485D-863E-7A68888F6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878" y="5802959"/>
                <a:ext cx="5709424" cy="369332"/>
              </a:xfrm>
              <a:prstGeom prst="rect">
                <a:avLst/>
              </a:prstGeom>
              <a:blipFill>
                <a:blip r:embed="rId6"/>
                <a:stretch>
                  <a:fillRect l="-962" t="-8197" r="-214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8AC0735-7695-4D64-A7D6-14472A0559B8}"/>
                  </a:ext>
                </a:extLst>
              </p:cNvPr>
              <p:cNvSpPr/>
              <p:nvPr/>
            </p:nvSpPr>
            <p:spPr>
              <a:xfrm>
                <a:off x="2771774" y="5027091"/>
                <a:ext cx="7051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800" i="1" smtClean="0">
                              <a:solidFill>
                                <a:srgbClr val="2540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rgbClr val="25406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rgbClr val="25406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8AC0735-7695-4D64-A7D6-14472A055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774" y="5027091"/>
                <a:ext cx="70512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E28579-CABA-4C09-89F2-71738173EB96}"/>
                  </a:ext>
                </a:extLst>
              </p:cNvPr>
              <p:cNvSpPr txBox="1"/>
              <p:nvPr/>
            </p:nvSpPr>
            <p:spPr>
              <a:xfrm>
                <a:off x="4588633" y="2530030"/>
                <a:ext cx="6058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E28579-CABA-4C09-89F2-71738173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633" y="2530030"/>
                <a:ext cx="60580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그림 25">
            <a:hlinkClick r:id="rId9" action="ppaction://hlinksldjump"/>
            <a:extLst>
              <a:ext uri="{FF2B5EF4-FFF2-40B4-BE49-F238E27FC236}">
                <a16:creationId xmlns:a16="http://schemas.microsoft.com/office/drawing/2014/main" id="{A4AF970E-C3E1-4D5F-8820-0C0BCFC1E58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038" y="396596"/>
            <a:ext cx="791070" cy="7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07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62BDD8-4A93-49CB-9B0B-F40B36987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</a:rPr>
              <a:pPr/>
              <a:t>14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0A45FE-D1E5-4A8F-99C1-8D7B721B7E49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796402-DBCC-4113-B341-5585FB1E9D4D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4679470-7BA9-4BCE-BE4A-C3EA53DFDD9D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11C554F-B829-4AE6-86F5-49C6B86878EF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A9D41A-52E0-4757-B46A-844CA30CCAD0}"/>
              </a:ext>
            </a:extLst>
          </p:cNvPr>
          <p:cNvSpPr txBox="1"/>
          <p:nvPr/>
        </p:nvSpPr>
        <p:spPr>
          <a:xfrm>
            <a:off x="867554" y="646354"/>
            <a:ext cx="48873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상황 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컴퓨터 비전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KakaoTalk_Video_20180508_0017_16_099">
            <a:hlinkClick r:id="" action="ppaction://media"/>
            <a:extLst>
              <a:ext uri="{FF2B5EF4-FFF2-40B4-BE49-F238E27FC236}">
                <a16:creationId xmlns:a16="http://schemas.microsoft.com/office/drawing/2014/main" id="{623E7939-34BF-48EF-A1CD-C4C9EC44B2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2791" y="2096852"/>
            <a:ext cx="7581900" cy="42714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0B69CA-3970-4776-95D0-432429FD1A7B}"/>
              </a:ext>
            </a:extLst>
          </p:cNvPr>
          <p:cNvSpPr txBox="1"/>
          <p:nvPr/>
        </p:nvSpPr>
        <p:spPr>
          <a:xfrm>
            <a:off x="920225" y="1488733"/>
            <a:ext cx="4408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Tracking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방식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" name="그림 14">
            <a:hlinkClick r:id="rId5" action="ppaction://hlinksldjump"/>
            <a:extLst>
              <a:ext uri="{FF2B5EF4-FFF2-40B4-BE49-F238E27FC236}">
                <a16:creationId xmlns:a16="http://schemas.microsoft.com/office/drawing/2014/main" id="{7866544F-82A9-4D2C-BD55-11F6379A3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038" y="396596"/>
            <a:ext cx="791070" cy="7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8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62BDD8-4A93-49CB-9B0B-F40B36987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</a:rPr>
              <a:pPr/>
              <a:t>15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0A45FE-D1E5-4A8F-99C1-8D7B721B7E49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796402-DBCC-4113-B341-5585FB1E9D4D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4679470-7BA9-4BCE-BE4A-C3EA53DFDD9D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11C554F-B829-4AE6-86F5-49C6B86878EF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A9D41A-52E0-4757-B46A-844CA30CCAD0}"/>
              </a:ext>
            </a:extLst>
          </p:cNvPr>
          <p:cNvSpPr txBox="1"/>
          <p:nvPr/>
        </p:nvSpPr>
        <p:spPr>
          <a:xfrm>
            <a:off x="867554" y="646354"/>
            <a:ext cx="48873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상황 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컴퓨터 비전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EB76B0-B369-4DCC-A5CA-3E3B16BE3C48}"/>
              </a:ext>
            </a:extLst>
          </p:cNvPr>
          <p:cNvSpPr txBox="1"/>
          <p:nvPr/>
        </p:nvSpPr>
        <p:spPr>
          <a:xfrm>
            <a:off x="920225" y="1488733"/>
            <a:ext cx="4408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Tracking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방식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9D5CBA90-4D6E-4A02-B892-275578013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836673"/>
              </p:ext>
            </p:extLst>
          </p:nvPr>
        </p:nvGraphicFramePr>
        <p:xfrm>
          <a:off x="1415480" y="2024844"/>
          <a:ext cx="9362234" cy="4104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767">
                  <a:extLst>
                    <a:ext uri="{9D8B030D-6E8A-4147-A177-3AD203B41FA5}">
                      <a16:colId xmlns:a16="http://schemas.microsoft.com/office/drawing/2014/main" val="2993026949"/>
                    </a:ext>
                  </a:extLst>
                </a:gridCol>
                <a:gridCol w="2744489">
                  <a:extLst>
                    <a:ext uri="{9D8B030D-6E8A-4147-A177-3AD203B41FA5}">
                      <a16:colId xmlns:a16="http://schemas.microsoft.com/office/drawing/2014/main" val="2862543055"/>
                    </a:ext>
                  </a:extLst>
                </a:gridCol>
                <a:gridCol w="2744489">
                  <a:extLst>
                    <a:ext uri="{9D8B030D-6E8A-4147-A177-3AD203B41FA5}">
                      <a16:colId xmlns:a16="http://schemas.microsoft.com/office/drawing/2014/main" val="4182727660"/>
                    </a:ext>
                  </a:extLst>
                </a:gridCol>
                <a:gridCol w="2744489">
                  <a:extLst>
                    <a:ext uri="{9D8B030D-6E8A-4147-A177-3AD203B41FA5}">
                      <a16:colId xmlns:a16="http://schemas.microsoft.com/office/drawing/2014/main" val="438166420"/>
                    </a:ext>
                  </a:extLst>
                </a:gridCol>
              </a:tblGrid>
              <a:tr h="73816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MedianFlow</a:t>
                      </a:r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Camshift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Background Removal</a:t>
                      </a:r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605977"/>
                  </a:ext>
                </a:extLst>
              </a:tr>
              <a:tr h="10544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원리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Forward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와 </a:t>
                      </a:r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backward 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방향을 추적</a:t>
                      </a:r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두 궤적 간의 불일치 측정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색상 히스토그램을 이용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정지해 있는 주변 사물을 제거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030131"/>
                  </a:ext>
                </a:extLst>
              </a:tr>
              <a:tr h="12672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장점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추적 실패를 잘 탐지</a:t>
                      </a:r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동작이 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예측 가능할 때 잘 작동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물체의 형태가 변해도 추적 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고정된 배경으로 실시간으로 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개체를 추적하는 경우 잘 작동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348005"/>
                  </a:ext>
                </a:extLst>
              </a:tr>
              <a:tr h="10445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단점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큰 동작에서는 추적 실패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물체의 색 구성이 배경과 유사한 경우 추적 어려움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변하는 배경에서 추적 불가능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7194853"/>
                  </a:ext>
                </a:extLst>
              </a:tr>
            </a:tbl>
          </a:graphicData>
        </a:graphic>
      </p:graphicFrame>
      <p:pic>
        <p:nvPicPr>
          <p:cNvPr id="22" name="그림 21">
            <a:hlinkClick r:id="rId2" action="ppaction://hlinksldjump"/>
            <a:extLst>
              <a:ext uri="{FF2B5EF4-FFF2-40B4-BE49-F238E27FC236}">
                <a16:creationId xmlns:a16="http://schemas.microsoft.com/office/drawing/2014/main" id="{C0FA4E8E-9EBD-4E73-A287-E4C7176DA7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038" y="396596"/>
            <a:ext cx="791070" cy="7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87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A3A162-40E6-4C28-84CF-1E4CB37A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/>
              <a:t>16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2A126F4-DB85-43C9-B045-600F0CCF8D9B}"/>
              </a:ext>
            </a:extLst>
          </p:cNvPr>
          <p:cNvGrpSpPr/>
          <p:nvPr/>
        </p:nvGrpSpPr>
        <p:grpSpPr>
          <a:xfrm>
            <a:off x="983432" y="2796273"/>
            <a:ext cx="4120741" cy="2109537"/>
            <a:chOff x="1951879" y="1867429"/>
            <a:chExt cx="7522706" cy="3838116"/>
          </a:xfrm>
        </p:grpSpPr>
        <p:pic>
          <p:nvPicPr>
            <p:cNvPr id="4" name="Picture 2" descr="스마트폰에 대한 이미지 검색결과">
              <a:extLst>
                <a:ext uri="{FF2B5EF4-FFF2-40B4-BE49-F238E27FC236}">
                  <a16:creationId xmlns:a16="http://schemas.microsoft.com/office/drawing/2014/main" id="{90B6366F-2B5C-407C-A640-7D038AF102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09" t="4634" r="16960" b="4542"/>
            <a:stretch/>
          </p:blipFill>
          <p:spPr bwMode="auto">
            <a:xfrm rot="16200000">
              <a:off x="3794174" y="25134"/>
              <a:ext cx="3838116" cy="7522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://navyhouse.co.kr/gboard/data/file/family/2009447130_4b95d5f5_IMG_4258.JPG">
              <a:extLst>
                <a:ext uri="{FF2B5EF4-FFF2-40B4-BE49-F238E27FC236}">
                  <a16:creationId xmlns:a16="http://schemas.microsoft.com/office/drawing/2014/main" id="{1522D483-95D5-435B-AC58-9E5676D77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1" t="12891" r="17823" b="1"/>
            <a:stretch/>
          </p:blipFill>
          <p:spPr bwMode="auto">
            <a:xfrm>
              <a:off x="2768318" y="2082092"/>
              <a:ext cx="4580441" cy="343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C435483-BD71-4D7B-A037-81DB7F0DB40A}"/>
                </a:ext>
              </a:extLst>
            </p:cNvPr>
            <p:cNvSpPr/>
            <p:nvPr/>
          </p:nvSpPr>
          <p:spPr>
            <a:xfrm>
              <a:off x="7348760" y="2078744"/>
              <a:ext cx="1409300" cy="3403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75369212-EB1A-495F-B38F-6D2381C250BE}"/>
                </a:ext>
              </a:extLst>
            </p:cNvPr>
            <p:cNvSpPr/>
            <p:nvPr/>
          </p:nvSpPr>
          <p:spPr>
            <a:xfrm rot="5400000">
              <a:off x="8321039" y="4588885"/>
              <a:ext cx="454366" cy="29409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B95C19EE-695D-4444-A71E-3DCF376F3ED4}"/>
                </a:ext>
              </a:extLst>
            </p:cNvPr>
            <p:cNvSpPr/>
            <p:nvPr/>
          </p:nvSpPr>
          <p:spPr>
            <a:xfrm rot="16200000" flipH="1">
              <a:off x="7325246" y="4602147"/>
              <a:ext cx="454366" cy="26757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5364A9B0-B130-4698-9260-C498D807C1CE}"/>
                </a:ext>
              </a:extLst>
            </p:cNvPr>
            <p:cNvSpPr/>
            <p:nvPr/>
          </p:nvSpPr>
          <p:spPr>
            <a:xfrm flipH="1">
              <a:off x="7826227" y="4149080"/>
              <a:ext cx="454366" cy="24388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88F36EF7-D9FE-4828-A1EF-1924D0CE09E1}"/>
                </a:ext>
              </a:extLst>
            </p:cNvPr>
            <p:cNvSpPr/>
            <p:nvPr/>
          </p:nvSpPr>
          <p:spPr>
            <a:xfrm rot="10800000" flipH="1">
              <a:off x="7830863" y="5132736"/>
              <a:ext cx="454366" cy="2445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C4580E4-FDBA-46EE-9F37-F85C8257BAAA}"/>
                </a:ext>
              </a:extLst>
            </p:cNvPr>
            <p:cNvSpPr/>
            <p:nvPr/>
          </p:nvSpPr>
          <p:spPr>
            <a:xfrm>
              <a:off x="7861576" y="4545630"/>
              <a:ext cx="383668" cy="38060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63BFC2F-5B9B-4CBF-9C73-7C95E31B1A0F}"/>
                </a:ext>
              </a:extLst>
            </p:cNvPr>
            <p:cNvGrpSpPr/>
            <p:nvPr/>
          </p:nvGrpSpPr>
          <p:grpSpPr>
            <a:xfrm>
              <a:off x="7480013" y="2260019"/>
              <a:ext cx="511621" cy="497768"/>
              <a:chOff x="5052308" y="1052736"/>
              <a:chExt cx="502207" cy="503309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EE1E6723-4AD2-4052-BD4B-F3DF7562B8BB}"/>
                  </a:ext>
                </a:extLst>
              </p:cNvPr>
              <p:cNvSpPr/>
              <p:nvPr/>
            </p:nvSpPr>
            <p:spPr>
              <a:xfrm>
                <a:off x="5052308" y="1052736"/>
                <a:ext cx="502207" cy="50330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2718A25-4A0E-43FB-97C4-F4D43DF1899E}"/>
                  </a:ext>
                </a:extLst>
              </p:cNvPr>
              <p:cNvSpPr/>
              <p:nvPr/>
            </p:nvSpPr>
            <p:spPr>
              <a:xfrm>
                <a:off x="5146912" y="1308167"/>
                <a:ext cx="84954" cy="8903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C39C043-9252-4047-83EE-53D4B0163213}"/>
                  </a:ext>
                </a:extLst>
              </p:cNvPr>
              <p:cNvSpPr/>
              <p:nvPr/>
            </p:nvSpPr>
            <p:spPr>
              <a:xfrm>
                <a:off x="5250222" y="1171940"/>
                <a:ext cx="84954" cy="225266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9C1ACCD-E229-4696-A603-0F71B94749CC}"/>
                  </a:ext>
                </a:extLst>
              </p:cNvPr>
              <p:cNvSpPr/>
              <p:nvPr/>
            </p:nvSpPr>
            <p:spPr>
              <a:xfrm>
                <a:off x="5353532" y="1247094"/>
                <a:ext cx="84954" cy="15011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A7F5A950-7D96-4684-9639-ED2225036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24" b="94249" l="8834" r="93640">
                          <a14:foregroundMark x1="39929" y1="8720" x2="39929" y2="8720"/>
                          <a14:foregroundMark x1="37102" y1="4824" x2="37102" y2="4824"/>
                          <a14:foregroundMark x1="80919" y1="51020" x2="80919" y2="51020"/>
                          <a14:foregroundMark x1="82509" y1="48052" x2="82509" y2="48052"/>
                          <a14:foregroundMark x1="86572" y1="63636" x2="86572" y2="63636"/>
                          <a14:foregroundMark x1="87102" y1="62523" x2="87102" y2="62523"/>
                          <a14:foregroundMark x1="87279" y1="59555" x2="87279" y2="59555"/>
                          <a14:foregroundMark x1="87986" y1="66234" x2="87986" y2="66234"/>
                          <a14:foregroundMark x1="90283" y1="66234" x2="90283" y2="66234"/>
                          <a14:foregroundMark x1="89929" y1="64193" x2="89929" y2="64193"/>
                          <a14:foregroundMark x1="88693" y1="61224" x2="88693" y2="61224"/>
                          <a14:foregroundMark x1="90989" y1="65677" x2="90989" y2="65677"/>
                          <a14:foregroundMark x1="90636" y1="62709" x2="90636" y2="62709"/>
                          <a14:foregroundMark x1="91696" y1="64564" x2="91696" y2="64564"/>
                          <a14:foregroundMark x1="92403" y1="66976" x2="92403" y2="66976"/>
                          <a14:foregroundMark x1="93640" y1="65677" x2="93640" y2="65677"/>
                          <a14:foregroundMark x1="58127" y1="80334" x2="58127" y2="80334"/>
                          <a14:foregroundMark x1="52120" y1="94249" x2="52120" y2="94249"/>
                          <a14:foregroundMark x1="58304" y1="92764" x2="58304" y2="92764"/>
                          <a14:foregroundMark x1="21908" y1="81818" x2="21908" y2="81818"/>
                          <a14:foregroundMark x1="16431" y1="89054" x2="16431" y2="89054"/>
                          <a14:foregroundMark x1="12898" y1="89796" x2="12898" y2="89796"/>
                          <a14:foregroundMark x1="78975" y1="61039" x2="78975" y2="61039"/>
                          <a14:foregroundMark x1="8834" y1="88683" x2="8834" y2="88683"/>
                          <a14:foregroundMark x1="84099" y1="67904" x2="84099" y2="67904"/>
                          <a14:foregroundMark x1="81979" y1="69017" x2="81979" y2="69017"/>
                          <a14:foregroundMark x1="81979" y1="69017" x2="81979" y2="69017"/>
                          <a14:foregroundMark x1="81979" y1="69202" x2="81979" y2="69202"/>
                          <a14:foregroundMark x1="81979" y1="67532" x2="81979" y2="67532"/>
                          <a14:foregroundMark x1="92403" y1="65677" x2="92403" y2="65677"/>
                          <a14:foregroundMark x1="59894" y1="91651" x2="59894" y2="91651"/>
                          <a14:foregroundMark x1="59894" y1="92950" x2="59894" y2="92950"/>
                          <a14:foregroundMark x1="60749" y1="85343" x2="60601" y2="85529"/>
                          <a14:foregroundMark x1="61043" y1="84972" x2="60749" y2="85343"/>
                          <a14:foregroundMark x1="61337" y1="84601" x2="61043" y2="84972"/>
                          <a14:foregroundMark x1="61484" y1="84416" x2="61337" y2="84601"/>
                          <a14:foregroundMark x1="65194" y1="83488" x2="65194" y2="83488"/>
                          <a14:foregroundMark x1="63428" y1="84601" x2="63428" y2="84601"/>
                          <a14:foregroundMark x1="21555" y1="84416" x2="21555" y2="84416"/>
                          <a14:foregroundMark x1="27739" y1="83488" x2="27739" y2="83488"/>
                          <a14:foregroundMark x1="60777" y1="85714" x2="60777" y2="85714"/>
                          <a14:foregroundMark x1="60601" y1="84972" x2="60601" y2="84972"/>
                          <a14:foregroundMark x1="60601" y1="84972" x2="60601" y2="84972"/>
                          <a14:foregroundMark x1="60777" y1="84972" x2="60777" y2="84972"/>
                          <a14:foregroundMark x1="61484" y1="85343" x2="61484" y2="85343"/>
                          <a14:foregroundMark x1="60424" y1="84601" x2="60424" y2="84601"/>
                          <a14:foregroundMark x1="60424" y1="84601" x2="60424" y2="84601"/>
                          <a14:foregroundMark x1="60777" y1="85343" x2="60777" y2="85343"/>
                          <a14:foregroundMark x1="60777" y1="85529" x2="60777" y2="85529"/>
                          <a14:foregroundMark x1="60777" y1="85343" x2="60777" y2="85343"/>
                          <a14:foregroundMark x1="60424" y1="84787" x2="60424" y2="84787"/>
                          <a14:foregroundMark x1="60424" y1="84787" x2="60424" y2="84787"/>
                          <a14:foregroundMark x1="60954" y1="85343" x2="60954" y2="85343"/>
                          <a14:foregroundMark x1="60954" y1="84045" x2="60954" y2="84045"/>
                          <a14:foregroundMark x1="60777" y1="84787" x2="60777" y2="84787"/>
                          <a14:foregroundMark x1="60954" y1="85343" x2="60954" y2="85343"/>
                          <a14:foregroundMark x1="60954" y1="85343" x2="60954" y2="85343"/>
                          <a14:foregroundMark x1="60954" y1="85343" x2="60954" y2="85343"/>
                          <a14:foregroundMark x1="60954" y1="85343" x2="60954" y2="85343"/>
                          <a14:foregroundMark x1="60954" y1="85343" x2="60954" y2="85343"/>
                          <a14:foregroundMark x1="60954" y1="84972" x2="60954" y2="84972"/>
                          <a14:foregroundMark x1="60424" y1="84972" x2="60424" y2="84972"/>
                          <a14:foregroundMark x1="60424" y1="85343" x2="60424" y2="85343"/>
                          <a14:foregroundMark x1="60601" y1="84972" x2="60601" y2="84972"/>
                          <a14:foregroundMark x1="60601" y1="84972" x2="60601" y2="84972"/>
                          <a14:foregroundMark x1="60601" y1="84972" x2="60601" y2="84972"/>
                          <a14:foregroundMark x1="60601" y1="84972" x2="60601" y2="84972"/>
                          <a14:foregroundMark x1="60601" y1="84972" x2="60601" y2="84972"/>
                          <a14:foregroundMark x1="60777" y1="84601" x2="60777" y2="84601"/>
                          <a14:foregroundMark x1="61307" y1="83488" x2="61307" y2="83488"/>
                          <a14:foregroundMark x1="60424" y1="86085" x2="60424" y2="86085"/>
                          <a14:foregroundMark x1="60777" y1="85343" x2="60777" y2="85343"/>
                          <a14:foregroundMark x1="60777" y1="84416" x2="60777" y2="84416"/>
                          <a14:foregroundMark x1="60777" y1="84972" x2="60777" y2="84972"/>
                          <a14:foregroundMark x1="60777" y1="84972" x2="60777" y2="84972"/>
                          <a14:foregroundMark x1="60777" y1="84972" x2="60777" y2="84972"/>
                          <a14:foregroundMark x1="60777" y1="84972" x2="60777" y2="84972"/>
                          <a14:foregroundMark x1="60777" y1="84972" x2="60777" y2="84972"/>
                          <a14:foregroundMark x1="60777" y1="84972" x2="60777" y2="84972"/>
                          <a14:foregroundMark x1="60777" y1="84972" x2="60777" y2="84972"/>
                          <a14:foregroundMark x1="60777" y1="84972" x2="60777" y2="84972"/>
                          <a14:backgroundMark x1="93286" y1="65677" x2="93286" y2="65677"/>
                          <a14:backgroundMark x1="93816" y1="65677" x2="93816" y2="65677"/>
                          <a14:backgroundMark x1="73852" y1="66234" x2="73852" y2="66234"/>
                          <a14:backgroundMark x1="75618" y1="65121" x2="75618" y2="65121"/>
                          <a14:backgroundMark x1="77032" y1="61967" x2="77032" y2="61967"/>
                          <a14:backgroundMark x1="78445" y1="60853" x2="78445" y2="60853"/>
                          <a14:backgroundMark x1="78445" y1="61967" x2="78445" y2="61967"/>
                          <a14:backgroundMark x1="78799" y1="60853" x2="78799" y2="60853"/>
                          <a14:backgroundMark x1="78799" y1="61596" x2="78799" y2="61596"/>
                          <a14:backgroundMark x1="78799" y1="61596" x2="78799" y2="61596"/>
                          <a14:backgroundMark x1="78799" y1="61596" x2="78799" y2="61596"/>
                          <a14:backgroundMark x1="78799" y1="61596" x2="78799" y2="61596"/>
                          <a14:backgroundMark x1="78799" y1="61039" x2="78799" y2="61039"/>
                          <a14:backgroundMark x1="42580" y1="83302" x2="42580" y2="83302"/>
                          <a14:backgroundMark x1="37456" y1="78664" x2="37456" y2="78664"/>
                          <a14:backgroundMark x1="79682" y1="66234" x2="79682" y2="66234"/>
                          <a14:backgroundMark x1="62721" y1="85714" x2="62721" y2="85714"/>
                          <a14:backgroundMark x1="60777" y1="85343" x2="60777" y2="85343"/>
                          <a14:backgroundMark x1="62898" y1="84601" x2="62898" y2="84601"/>
                          <a14:backgroundMark x1="64134" y1="84045" x2="64134" y2="84045"/>
                          <a14:backgroundMark x1="64841" y1="83673" x2="64841" y2="83673"/>
                          <a14:backgroundMark x1="63428" y1="84972" x2="63428" y2="84972"/>
                          <a14:backgroundMark x1="63428" y1="84972" x2="63428" y2="84972"/>
                          <a14:backgroundMark x1="63428" y1="84601" x2="63428" y2="84601"/>
                          <a14:backgroundMark x1="65194" y1="83488" x2="65194" y2="834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5803" y="3799322"/>
              <a:ext cx="1254516" cy="1194672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CE50476-CBF5-49A0-BDF9-2AEF092BB1C9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FEE920F-7F5B-48C1-B82C-31238B9D2A95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92CB1F3-4FD9-4FE2-B2A0-63E3F33BC9ED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5C7EB64-6D52-47C9-B778-4ABEF6E3A647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4B417DC-74F0-43C7-8D95-0EE7F0CDEC16}"/>
              </a:ext>
            </a:extLst>
          </p:cNvPr>
          <p:cNvSpPr txBox="1"/>
          <p:nvPr/>
        </p:nvSpPr>
        <p:spPr>
          <a:xfrm>
            <a:off x="867554" y="646354"/>
            <a:ext cx="4044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상황 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스트리밍 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7" name="Text 147">
            <a:extLst>
              <a:ext uri="{FF2B5EF4-FFF2-40B4-BE49-F238E27FC236}">
                <a16:creationId xmlns:a16="http://schemas.microsoft.com/office/drawing/2014/main" id="{676B5C98-DC33-471D-83FC-328CAAC24897}"/>
              </a:ext>
            </a:extLst>
          </p:cNvPr>
          <p:cNvSpPr txBox="1"/>
          <p:nvPr/>
        </p:nvSpPr>
        <p:spPr>
          <a:xfrm>
            <a:off x="1963802" y="2197279"/>
            <a:ext cx="2160000" cy="540000"/>
          </a:xfrm>
          <a:prstGeom prst="rect">
            <a:avLst/>
          </a:prstGeom>
          <a:noFill/>
        </p:spPr>
        <p:txBody>
          <a:bodyPr wrap="square" lIns="36000" tIns="0" rIns="36000" bIns="0" rtlCol="0" anchor="ctr"/>
          <a:lstStyle/>
          <a:p>
            <a:pPr algn="ctr">
              <a:lnSpc>
                <a:spcPct val="1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실시간 스트리밍</a:t>
            </a:r>
            <a:endParaRPr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DDE0ABC-DDCE-4D5B-A235-B53B83FBF172}"/>
              </a:ext>
            </a:extLst>
          </p:cNvPr>
          <p:cNvCxnSpPr>
            <a:cxnSpLocks/>
          </p:cNvCxnSpPr>
          <p:nvPr/>
        </p:nvCxnSpPr>
        <p:spPr>
          <a:xfrm rot="16200000">
            <a:off x="5686409" y="3645670"/>
            <a:ext cx="0" cy="410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063A4ED6-F0D0-4F08-BA95-D5006B6B7DA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/>
          <a:stretch/>
        </p:blipFill>
        <p:spPr>
          <a:xfrm>
            <a:off x="6305941" y="1249677"/>
            <a:ext cx="4657079" cy="2437529"/>
          </a:xfrm>
          <a:prstGeom prst="rect">
            <a:avLst/>
          </a:prstGeom>
        </p:spPr>
      </p:pic>
      <p:pic>
        <p:nvPicPr>
          <p:cNvPr id="3" name="KakaoTalk_Video_20180508_1812_59_052">
            <a:hlinkClick r:id="" action="ppaction://media"/>
            <a:extLst>
              <a:ext uri="{FF2B5EF4-FFF2-40B4-BE49-F238E27FC236}">
                <a16:creationId xmlns:a16="http://schemas.microsoft.com/office/drawing/2014/main" id="{B0847B51-551C-43FA-9402-81B0212909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05941" y="3933056"/>
            <a:ext cx="4429319" cy="2485340"/>
          </a:xfrm>
          <a:prstGeom prst="rect">
            <a:avLst/>
          </a:prstGeom>
        </p:spPr>
      </p:pic>
      <p:pic>
        <p:nvPicPr>
          <p:cNvPr id="30" name="그림 29">
            <a:hlinkClick r:id="rId10" action="ppaction://hlinksldjump"/>
            <a:extLst>
              <a:ext uri="{FF2B5EF4-FFF2-40B4-BE49-F238E27FC236}">
                <a16:creationId xmlns:a16="http://schemas.microsoft.com/office/drawing/2014/main" id="{847D8F3C-95C7-46F9-8D08-39000659E02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038" y="396596"/>
            <a:ext cx="791070" cy="7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85DFA7-4B0B-4A73-BE86-462E1A8BA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</a:rPr>
              <a:pPr/>
              <a:t>17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0FF03A-1637-48AA-A30F-49B51A1940D1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4079224-E29C-4E5D-99A5-94CFDB1A862B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C078980-DD10-45BE-A77C-F57B7AB13CBF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B79112E-89ED-4B1B-8AB5-488FF4BC0709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2C50444-B52A-472E-8C7A-F2A88D0D72C3}"/>
              </a:ext>
            </a:extLst>
          </p:cNvPr>
          <p:cNvSpPr txBox="1"/>
          <p:nvPr/>
        </p:nvSpPr>
        <p:spPr>
          <a:xfrm>
            <a:off x="867553" y="646354"/>
            <a:ext cx="5156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상황 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시리얼 통신 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 147">
            <a:extLst>
              <a:ext uri="{FF2B5EF4-FFF2-40B4-BE49-F238E27FC236}">
                <a16:creationId xmlns:a16="http://schemas.microsoft.com/office/drawing/2014/main" id="{70BFC26C-06C4-4BCD-9EB6-75EA587A41C8}"/>
              </a:ext>
            </a:extLst>
          </p:cNvPr>
          <p:cNvSpPr txBox="1"/>
          <p:nvPr/>
        </p:nvSpPr>
        <p:spPr>
          <a:xfrm>
            <a:off x="867553" y="1412776"/>
            <a:ext cx="2636159" cy="540000"/>
          </a:xfrm>
          <a:prstGeom prst="rect">
            <a:avLst/>
          </a:prstGeom>
          <a:noFill/>
        </p:spPr>
        <p:txBody>
          <a:bodyPr wrap="square" lIns="36000" tIns="0" rIns="36000" bIns="0" rtlCol="0" anchor="ctr"/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모터 구동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KakaoTalk_Video_20180503_1846_23_106">
            <a:hlinkClick r:id="" action="ppaction://media"/>
            <a:extLst>
              <a:ext uri="{FF2B5EF4-FFF2-40B4-BE49-F238E27FC236}">
                <a16:creationId xmlns:a16="http://schemas.microsoft.com/office/drawing/2014/main" id="{1240F8E6-9EA1-413C-A909-BD13CCDAF1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0361" y="2277810"/>
            <a:ext cx="5180162" cy="2906646"/>
          </a:xfrm>
          <a:prstGeom prst="rect">
            <a:avLst/>
          </a:prstGeom>
        </p:spPr>
      </p:pic>
      <p:pic>
        <p:nvPicPr>
          <p:cNvPr id="11" name="KakaoTalk_Video_20180503_1846_28_206">
            <a:hlinkClick r:id="" action="ppaction://media"/>
            <a:extLst>
              <a:ext uri="{FF2B5EF4-FFF2-40B4-BE49-F238E27FC236}">
                <a16:creationId xmlns:a16="http://schemas.microsoft.com/office/drawing/2014/main" id="{950DB9D3-0219-4E1C-B986-B00FCEF2C50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7731" y="2277810"/>
            <a:ext cx="5180162" cy="2906646"/>
          </a:xfrm>
          <a:prstGeom prst="rect">
            <a:avLst/>
          </a:prstGeom>
        </p:spPr>
      </p:pic>
      <p:sp>
        <p:nvSpPr>
          <p:cNvPr id="14" name="Text 147">
            <a:extLst>
              <a:ext uri="{FF2B5EF4-FFF2-40B4-BE49-F238E27FC236}">
                <a16:creationId xmlns:a16="http://schemas.microsoft.com/office/drawing/2014/main" id="{6A3B0092-BE01-412C-8A54-E48B28873C80}"/>
              </a:ext>
            </a:extLst>
          </p:cNvPr>
          <p:cNvSpPr txBox="1"/>
          <p:nvPr/>
        </p:nvSpPr>
        <p:spPr>
          <a:xfrm>
            <a:off x="2495600" y="1412776"/>
            <a:ext cx="5652628" cy="540000"/>
          </a:xfrm>
          <a:prstGeom prst="rect">
            <a:avLst/>
          </a:prstGeom>
          <a:noFill/>
        </p:spPr>
        <p:txBody>
          <a:bodyPr wrap="square" lIns="36000" tIns="0" rIns="36000" bIns="0" rtlCol="0" anchor="ctr"/>
          <a:lstStyle/>
          <a:p>
            <a:pPr>
              <a:lnSpc>
                <a:spcPct val="100000"/>
              </a:lnSpc>
            </a:pPr>
            <a:r>
              <a:rPr lang="ko-KR" altLang="en-US" sz="1600" dirty="0" err="1">
                <a:solidFill>
                  <a:srgbClr val="898D8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라즈베리</a:t>
            </a:r>
            <a:r>
              <a:rPr lang="ko-KR" altLang="en-US" sz="1600" dirty="0">
                <a:solidFill>
                  <a:srgbClr val="898D8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파이 → </a:t>
            </a:r>
            <a:r>
              <a:rPr lang="en-US" altLang="ko-KR" sz="1600" dirty="0">
                <a:solidFill>
                  <a:srgbClr val="898D8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898D8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시리얼 통신</a:t>
            </a:r>
            <a:r>
              <a:rPr lang="en-US" altLang="ko-KR" sz="1600" dirty="0">
                <a:solidFill>
                  <a:srgbClr val="898D8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600" dirty="0">
                <a:solidFill>
                  <a:srgbClr val="898D8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 </a:t>
            </a:r>
            <a:r>
              <a:rPr lang="ko-KR" altLang="en-US" sz="1600" dirty="0" err="1">
                <a:solidFill>
                  <a:srgbClr val="898D8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아두이노</a:t>
            </a:r>
            <a:endParaRPr sz="1600" dirty="0">
              <a:solidFill>
                <a:srgbClr val="898D8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" name="그림 14">
            <a:hlinkClick r:id="rId8" action="ppaction://hlinksldjump"/>
            <a:extLst>
              <a:ext uri="{FF2B5EF4-FFF2-40B4-BE49-F238E27FC236}">
                <a16:creationId xmlns:a16="http://schemas.microsoft.com/office/drawing/2014/main" id="{E39C5871-145B-415B-B60B-014AC1D3669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038" y="396596"/>
            <a:ext cx="791070" cy="7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5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68F66F46-AE99-4FD3-8B8F-8FE991F94ACF}"/>
              </a:ext>
            </a:extLst>
          </p:cNvPr>
          <p:cNvSpPr/>
          <p:nvPr/>
        </p:nvSpPr>
        <p:spPr>
          <a:xfrm>
            <a:off x="10045374" y="1781856"/>
            <a:ext cx="2029337" cy="3174698"/>
          </a:xfrm>
          <a:prstGeom prst="roundRect">
            <a:avLst/>
          </a:prstGeom>
          <a:solidFill>
            <a:srgbClr val="08969C"/>
          </a:solidFill>
          <a:ln>
            <a:solidFill>
              <a:srgbClr val="009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9014049-39CC-4DC3-9775-53877636B052}"/>
              </a:ext>
            </a:extLst>
          </p:cNvPr>
          <p:cNvSpPr/>
          <p:nvPr/>
        </p:nvSpPr>
        <p:spPr>
          <a:xfrm>
            <a:off x="155340" y="1637178"/>
            <a:ext cx="9687690" cy="50405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B7997BD-5404-473C-9231-4705D18E412C}"/>
              </a:ext>
            </a:extLst>
          </p:cNvPr>
          <p:cNvSpPr/>
          <p:nvPr/>
        </p:nvSpPr>
        <p:spPr>
          <a:xfrm>
            <a:off x="1406459" y="3272057"/>
            <a:ext cx="1422586" cy="14250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C387E1-A42B-4CB7-BE5D-3C001A5F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</a:rPr>
              <a:pPr/>
              <a:t>18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1BC3555-010F-4252-8A23-91382AF7C9A2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BF51E93-79F2-4FA4-B96D-2C01FEC2FAFD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7E9B998-167D-4ECB-AAE1-BC2B700BDDCB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37EDE20-193F-4085-AA15-8865AE0D8C42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22A0CFF-AC57-4F6D-BD56-A9028ED45EF9}"/>
              </a:ext>
            </a:extLst>
          </p:cNvPr>
          <p:cNvSpPr txBox="1"/>
          <p:nvPr/>
        </p:nvSpPr>
        <p:spPr>
          <a:xfrm>
            <a:off x="867554" y="646354"/>
            <a:ext cx="48873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상황 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블록도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B50D9BE-7106-449F-ABDC-DD45BF38E73E}"/>
              </a:ext>
            </a:extLst>
          </p:cNvPr>
          <p:cNvSpPr/>
          <p:nvPr/>
        </p:nvSpPr>
        <p:spPr>
          <a:xfrm>
            <a:off x="1599859" y="1391989"/>
            <a:ext cx="1800000" cy="54000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Thread 1</a:t>
            </a:r>
          </a:p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def mobile()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37676A-6652-4A84-B7B1-D015FF812450}"/>
              </a:ext>
            </a:extLst>
          </p:cNvPr>
          <p:cNvSpPr/>
          <p:nvPr/>
        </p:nvSpPr>
        <p:spPr>
          <a:xfrm>
            <a:off x="1026882" y="2146464"/>
            <a:ext cx="2945955" cy="40542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.bind((IP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포트번호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)) –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소켓생성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3F539C-558E-451A-9D0C-DCDC58B206D0}"/>
              </a:ext>
            </a:extLst>
          </p:cNvPr>
          <p:cNvSpPr/>
          <p:nvPr/>
        </p:nvSpPr>
        <p:spPr>
          <a:xfrm>
            <a:off x="3114871" y="3012085"/>
            <a:ext cx="914618" cy="177911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.listen()</a:t>
            </a:r>
          </a:p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↓</a:t>
            </a:r>
          </a:p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접속 대기 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상태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4E59FA9-CFBA-4959-BCFB-D6D65A1914C4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499860" y="2551890"/>
            <a:ext cx="0" cy="48859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89989B0-7C37-453C-AB05-3E186223F099}"/>
              </a:ext>
            </a:extLst>
          </p:cNvPr>
          <p:cNvSpPr/>
          <p:nvPr/>
        </p:nvSpPr>
        <p:spPr>
          <a:xfrm>
            <a:off x="4555831" y="1386285"/>
            <a:ext cx="1800000" cy="54000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Thread 2</a:t>
            </a:r>
          </a:p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def tracking()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EA90838-94C3-492D-87D5-CD2125428890}"/>
              </a:ext>
            </a:extLst>
          </p:cNvPr>
          <p:cNvSpPr/>
          <p:nvPr/>
        </p:nvSpPr>
        <p:spPr>
          <a:xfrm>
            <a:off x="4819481" y="2719347"/>
            <a:ext cx="1260000" cy="7404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Tracking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7599FDF-4D52-42B7-87F0-439E6C90D755}"/>
              </a:ext>
            </a:extLst>
          </p:cNvPr>
          <p:cNvCxnSpPr>
            <a:cxnSpLocks/>
            <a:stCxn id="80" idx="2"/>
            <a:endCxn id="67" idx="0"/>
          </p:cNvCxnSpPr>
          <p:nvPr/>
        </p:nvCxnSpPr>
        <p:spPr>
          <a:xfrm>
            <a:off x="5449481" y="4590480"/>
            <a:ext cx="6351" cy="811638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D571DC1-CEDD-4AC9-A9F7-527345F23D65}"/>
              </a:ext>
            </a:extLst>
          </p:cNvPr>
          <p:cNvSpPr/>
          <p:nvPr/>
        </p:nvSpPr>
        <p:spPr>
          <a:xfrm>
            <a:off x="1637108" y="5405402"/>
            <a:ext cx="1800000" cy="36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USB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카메라 구동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9CC9BDA7-F4B0-4A5C-9796-542A56578B76}"/>
              </a:ext>
            </a:extLst>
          </p:cNvPr>
          <p:cNvCxnSpPr>
            <a:cxnSpLocks/>
          </p:cNvCxnSpPr>
          <p:nvPr/>
        </p:nvCxnSpPr>
        <p:spPr>
          <a:xfrm>
            <a:off x="2501157" y="4840366"/>
            <a:ext cx="0" cy="54000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9F2F3D7-94AC-41FE-9793-B40F2579F3A4}"/>
              </a:ext>
            </a:extLst>
          </p:cNvPr>
          <p:cNvSpPr/>
          <p:nvPr/>
        </p:nvSpPr>
        <p:spPr>
          <a:xfrm>
            <a:off x="4819481" y="3850080"/>
            <a:ext cx="1260000" cy="7404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레이저 구동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62C37A-B292-4FAA-B7B4-E32F2DB7AD16}"/>
              </a:ext>
            </a:extLst>
          </p:cNvPr>
          <p:cNvSpPr txBox="1"/>
          <p:nvPr/>
        </p:nvSpPr>
        <p:spPr>
          <a:xfrm>
            <a:off x="3424408" y="5005540"/>
            <a:ext cx="895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동일 모터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76E6D0-871B-4E15-AABB-81EBC3F08381}"/>
              </a:ext>
            </a:extLst>
          </p:cNvPr>
          <p:cNvSpPr/>
          <p:nvPr/>
        </p:nvSpPr>
        <p:spPr>
          <a:xfrm>
            <a:off x="4526395" y="5402118"/>
            <a:ext cx="1858873" cy="34782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동물이 레이저를 잡음</a:t>
            </a:r>
          </a:p>
        </p:txBody>
      </p: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0D2096AD-59BF-4237-B71E-AEDC05ADA81B}"/>
              </a:ext>
            </a:extLst>
          </p:cNvPr>
          <p:cNvCxnSpPr>
            <a:cxnSpLocks/>
            <a:stCxn id="61" idx="3"/>
            <a:endCxn id="80" idx="3"/>
          </p:cNvCxnSpPr>
          <p:nvPr/>
        </p:nvCxnSpPr>
        <p:spPr>
          <a:xfrm>
            <a:off x="6079481" y="3089547"/>
            <a:ext cx="12700" cy="1130733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71ECE823-EF40-4EE6-8E88-DFAB86EA9F1D}"/>
              </a:ext>
            </a:extLst>
          </p:cNvPr>
          <p:cNvCxnSpPr>
            <a:cxnSpLocks/>
            <a:stCxn id="80" idx="1"/>
            <a:endCxn id="61" idx="1"/>
          </p:cNvCxnSpPr>
          <p:nvPr/>
        </p:nvCxnSpPr>
        <p:spPr>
          <a:xfrm rot="10800000">
            <a:off x="4819481" y="3089548"/>
            <a:ext cx="12700" cy="1130733"/>
          </a:xfrm>
          <a:prstGeom prst="bentConnector3">
            <a:avLst>
              <a:gd name="adj1" fmla="val 1948449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590A7F05-0621-4FDF-BB61-BDEE593DEDD5}"/>
              </a:ext>
            </a:extLst>
          </p:cNvPr>
          <p:cNvSpPr txBox="1"/>
          <p:nvPr/>
        </p:nvSpPr>
        <p:spPr>
          <a:xfrm>
            <a:off x="4728917" y="2366921"/>
            <a:ext cx="143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알고리즘 이름</a:t>
            </a:r>
          </a:p>
        </p:txBody>
      </p: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308B1158-DE51-469B-AABF-8FFBAF3D5875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3437108" y="4422304"/>
            <a:ext cx="1548805" cy="1163098"/>
          </a:xfrm>
          <a:prstGeom prst="bentConnector3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843DCC6-1CA4-4984-8182-81E42D1053C8}"/>
              </a:ext>
            </a:extLst>
          </p:cNvPr>
          <p:cNvSpPr/>
          <p:nvPr/>
        </p:nvSpPr>
        <p:spPr>
          <a:xfrm>
            <a:off x="7188779" y="1388507"/>
            <a:ext cx="2155686" cy="54000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Thread 3</a:t>
            </a:r>
          </a:p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def </a:t>
            </a:r>
            <a:r>
              <a:rPr lang="en-US" altLang="ko-KR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dataGetherSend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()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586238-F0E9-46DA-B7F3-6A8119780A5A}"/>
              </a:ext>
            </a:extLst>
          </p:cNvPr>
          <p:cNvSpPr/>
          <p:nvPr/>
        </p:nvSpPr>
        <p:spPr>
          <a:xfrm>
            <a:off x="6826622" y="2418686"/>
            <a:ext cx="2880000" cy="36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Serial read – Act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 받음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F8DF80E-FD15-4028-B86A-55ACDBA72554}"/>
              </a:ext>
            </a:extLst>
          </p:cNvPr>
          <p:cNvSpPr/>
          <p:nvPr/>
        </p:nvSpPr>
        <p:spPr>
          <a:xfrm>
            <a:off x="6826622" y="3068676"/>
            <a:ext cx="2880000" cy="36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Nowtime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–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현재시간을 변수에 저장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80ABE9F-0CA8-4D9C-AB7D-9B10DB8777EB}"/>
              </a:ext>
            </a:extLst>
          </p:cNvPr>
          <p:cNvSpPr/>
          <p:nvPr/>
        </p:nvSpPr>
        <p:spPr>
          <a:xfrm>
            <a:off x="6826622" y="3716876"/>
            <a:ext cx="2880000" cy="36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시간이 넘어가면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Reset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265717A-7AD1-4939-B65D-29037D0C0844}"/>
              </a:ext>
            </a:extLst>
          </p:cNvPr>
          <p:cNvSpPr/>
          <p:nvPr/>
        </p:nvSpPr>
        <p:spPr>
          <a:xfrm>
            <a:off x="6830091" y="4366866"/>
            <a:ext cx="2880000" cy="36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정해진시간에 놀이기구 재생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41A05D-0FD6-45AD-AC5F-6451D447A0EC}"/>
              </a:ext>
            </a:extLst>
          </p:cNvPr>
          <p:cNvSpPr/>
          <p:nvPr/>
        </p:nvSpPr>
        <p:spPr>
          <a:xfrm>
            <a:off x="6826622" y="5010836"/>
            <a:ext cx="2880000" cy="36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Nowtime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Act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전송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B83E1D-F037-4987-BA2E-7723C60E0D2F}"/>
              </a:ext>
            </a:extLst>
          </p:cNvPr>
          <p:cNvSpPr/>
          <p:nvPr/>
        </p:nvSpPr>
        <p:spPr>
          <a:xfrm>
            <a:off x="10295959" y="2166786"/>
            <a:ext cx="1440000" cy="54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활동량 측정</a:t>
            </a:r>
            <a:endParaRPr lang="en-US" altLang="ko-KR" sz="1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64DB043-DD3A-45B5-90DE-22BB6C1D8015}"/>
              </a:ext>
            </a:extLst>
          </p:cNvPr>
          <p:cNvSpPr/>
          <p:nvPr/>
        </p:nvSpPr>
        <p:spPr>
          <a:xfrm>
            <a:off x="10295959" y="3109159"/>
            <a:ext cx="1440000" cy="54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송신</a:t>
            </a:r>
            <a:endParaRPr lang="en-US" altLang="ko-KR" sz="1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12F756D-41D3-45FF-8D3D-2315B08B6ADE}"/>
              </a:ext>
            </a:extLst>
          </p:cNvPr>
          <p:cNvSpPr/>
          <p:nvPr/>
        </p:nvSpPr>
        <p:spPr>
          <a:xfrm>
            <a:off x="10295959" y="4048557"/>
            <a:ext cx="1440000" cy="54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‘\n’</a:t>
            </a:r>
            <a:r>
              <a:rPr lang="ko-KR" altLang="en-US" sz="1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수신 </a:t>
            </a:r>
            <a:endParaRPr lang="en-US" altLang="ko-KR" sz="1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 </a:t>
            </a:r>
            <a:r>
              <a:rPr lang="ko-KR" altLang="en-US" sz="1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초기화</a:t>
            </a:r>
            <a:endParaRPr lang="en-US" altLang="ko-KR" sz="1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AA86680-9719-483D-A4E0-E0C9C699524A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11015959" y="2724404"/>
            <a:ext cx="0" cy="38475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ADA28D9-99F4-4AC6-86CA-E5E76B90F9F8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11015959" y="3670677"/>
            <a:ext cx="0" cy="37788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511A304F-B131-4F1F-A871-6653096DE44E}"/>
              </a:ext>
            </a:extLst>
          </p:cNvPr>
          <p:cNvCxnSpPr>
            <a:cxnSpLocks/>
            <a:stCxn id="70" idx="3"/>
            <a:endCxn id="68" idx="3"/>
          </p:cNvCxnSpPr>
          <p:nvPr/>
        </p:nvCxnSpPr>
        <p:spPr>
          <a:xfrm flipV="1">
            <a:off x="11735959" y="2436786"/>
            <a:ext cx="12700" cy="1881771"/>
          </a:xfrm>
          <a:prstGeom prst="bentConnector3">
            <a:avLst>
              <a:gd name="adj1" fmla="val 180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7792A6F-5472-4F86-9737-CCAE134231AA}"/>
              </a:ext>
            </a:extLst>
          </p:cNvPr>
          <p:cNvCxnSpPr>
            <a:cxnSpLocks/>
            <a:stCxn id="69" idx="1"/>
            <a:endCxn id="47" idx="3"/>
          </p:cNvCxnSpPr>
          <p:nvPr/>
        </p:nvCxnSpPr>
        <p:spPr>
          <a:xfrm flipH="1" flipV="1">
            <a:off x="9706622" y="2598686"/>
            <a:ext cx="589337" cy="78047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3754F4D-99E1-4191-B74B-B37BDE704348}"/>
              </a:ext>
            </a:extLst>
          </p:cNvPr>
          <p:cNvCxnSpPr>
            <a:cxnSpLocks/>
            <a:stCxn id="49" idx="3"/>
            <a:endCxn id="70" idx="1"/>
          </p:cNvCxnSpPr>
          <p:nvPr/>
        </p:nvCxnSpPr>
        <p:spPr>
          <a:xfrm>
            <a:off x="9706622" y="3896876"/>
            <a:ext cx="589337" cy="42168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6" descr="http://www.mixedcode.com/Upload/Board/arduinotitle.jpg">
            <a:extLst>
              <a:ext uri="{FF2B5EF4-FFF2-40B4-BE49-F238E27FC236}">
                <a16:creationId xmlns:a16="http://schemas.microsoft.com/office/drawing/2014/main" id="{ED16423F-0902-40F7-AED9-90760DFFB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1152" y1="38529" x2="31152" y2="38529"/>
                        <a14:foregroundMark x1="66309" y1="38529" x2="66309" y2="38529"/>
                        <a14:foregroundMark x1="73926" y1="77794" x2="73926" y2="77794"/>
                        <a14:foregroundMark x1="77051" y1="76765" x2="77051" y2="76765"/>
                        <a14:foregroundMark x1="61328" y1="78824" x2="61328" y2="78824"/>
                        <a14:foregroundMark x1="52734" y1="80882" x2="52734" y2="80882"/>
                        <a14:foregroundMark x1="41016" y1="82794" x2="41016" y2="82794"/>
                        <a14:foregroundMark x1="32324" y1="81471" x2="32324" y2="81471"/>
                        <a14:foregroundMark x1="24609" y1="82794" x2="24609" y2="82794"/>
                        <a14:foregroundMark x1="81543" y1="17500" x2="81543" y2="1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002" y="985779"/>
            <a:ext cx="1258876" cy="83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8" descr="파이썬 로고">
            <a:extLst>
              <a:ext uri="{FF2B5EF4-FFF2-40B4-BE49-F238E27FC236}">
                <a16:creationId xmlns:a16="http://schemas.microsoft.com/office/drawing/2014/main" id="{5CC6249B-639F-4451-86C9-9CFA5C36C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760" y1="43350" x2="43760" y2="43350"/>
                        <a14:foregroundMark x1="37937" y1="50246" x2="37937" y2="50246"/>
                        <a14:foregroundMark x1="46922" y1="44335" x2="46922" y2="44335"/>
                        <a14:foregroundMark x1="52912" y1="45320" x2="52912" y2="45320"/>
                        <a14:foregroundMark x1="57737" y1="27094" x2="57737" y2="27094"/>
                        <a14:foregroundMark x1="57571" y1="39409" x2="57571" y2="39409"/>
                        <a14:foregroundMark x1="62230" y1="29557" x2="62230" y2="29557"/>
                        <a14:foregroundMark x1="67055" y1="34483" x2="67055" y2="34483"/>
                        <a14:foregroundMark x1="71048" y1="43350" x2="71048" y2="43350"/>
                        <a14:foregroundMark x1="85857" y1="35468" x2="85857" y2="35468"/>
                        <a14:foregroundMark x1="80532" y1="42857" x2="80532" y2="42857"/>
                        <a14:foregroundMark x1="76872" y1="46305" x2="76872" y2="46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475" y="6093296"/>
            <a:ext cx="1856058" cy="62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54155B6F-A6D4-46E3-B543-E6912D521DF1}"/>
              </a:ext>
            </a:extLst>
          </p:cNvPr>
          <p:cNvSpPr txBox="1"/>
          <p:nvPr/>
        </p:nvSpPr>
        <p:spPr>
          <a:xfrm>
            <a:off x="9653889" y="2844598"/>
            <a:ext cx="400110" cy="12787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시리얼 통신</a:t>
            </a: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BA41DD43-4F3E-474C-843E-3B43CEBA6692}"/>
              </a:ext>
            </a:extLst>
          </p:cNvPr>
          <p:cNvCxnSpPr>
            <a:cxnSpLocks/>
            <a:stCxn id="51" idx="1"/>
            <a:endCxn id="47" idx="1"/>
          </p:cNvCxnSpPr>
          <p:nvPr/>
        </p:nvCxnSpPr>
        <p:spPr>
          <a:xfrm rot="10800000">
            <a:off x="6826622" y="2598686"/>
            <a:ext cx="12700" cy="2592150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06BFAC5-C445-4E3A-91C5-38C04459A938}"/>
              </a:ext>
            </a:extLst>
          </p:cNvPr>
          <p:cNvSpPr txBox="1"/>
          <p:nvPr/>
        </p:nvSpPr>
        <p:spPr>
          <a:xfrm>
            <a:off x="1253185" y="3006509"/>
            <a:ext cx="1729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폰에서 접근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9208EEF9-A8E1-440A-99BB-1F4F6087919F}"/>
              </a:ext>
            </a:extLst>
          </p:cNvPr>
          <p:cNvCxnSpPr>
            <a:cxnSpLocks/>
            <a:stCxn id="51" idx="2"/>
            <a:endCxn id="118" idx="2"/>
          </p:cNvCxnSpPr>
          <p:nvPr/>
        </p:nvCxnSpPr>
        <p:spPr>
          <a:xfrm rot="16200000" flipH="1">
            <a:off x="9046093" y="4591365"/>
            <a:ext cx="343105" cy="1902046"/>
          </a:xfrm>
          <a:prstGeom prst="bentConnector2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33990740-3DCA-416F-B355-973FCF950239}"/>
              </a:ext>
            </a:extLst>
          </p:cNvPr>
          <p:cNvSpPr/>
          <p:nvPr/>
        </p:nvSpPr>
        <p:spPr>
          <a:xfrm>
            <a:off x="10168668" y="5324557"/>
            <a:ext cx="1595323" cy="77876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Network</a:t>
            </a:r>
            <a:endParaRPr lang="ko-KR" altLang="en-US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7" name="오른쪽 중괄호 106">
            <a:extLst>
              <a:ext uri="{FF2B5EF4-FFF2-40B4-BE49-F238E27FC236}">
                <a16:creationId xmlns:a16="http://schemas.microsoft.com/office/drawing/2014/main" id="{3DBC5BD1-AEDA-4246-A3B4-B072C9E1DF22}"/>
              </a:ext>
            </a:extLst>
          </p:cNvPr>
          <p:cNvSpPr/>
          <p:nvPr/>
        </p:nvSpPr>
        <p:spPr>
          <a:xfrm rot="5400000">
            <a:off x="4810701" y="3943948"/>
            <a:ext cx="493696" cy="4817931"/>
          </a:xfrm>
          <a:prstGeom prst="rightBrace">
            <a:avLst>
              <a:gd name="adj1" fmla="val 8333"/>
              <a:gd name="adj2" fmla="val 49685"/>
            </a:avLst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7952A6F9-8B37-4CE2-9CBA-DCE6E0539AA0}"/>
              </a:ext>
            </a:extLst>
          </p:cNvPr>
          <p:cNvSpPr/>
          <p:nvPr/>
        </p:nvSpPr>
        <p:spPr>
          <a:xfrm>
            <a:off x="4258111" y="6148545"/>
            <a:ext cx="1554659" cy="45434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.join()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F968391-361B-435D-AA20-8D5977EB9AB5}"/>
              </a:ext>
            </a:extLst>
          </p:cNvPr>
          <p:cNvGrpSpPr/>
          <p:nvPr/>
        </p:nvGrpSpPr>
        <p:grpSpPr>
          <a:xfrm>
            <a:off x="1226559" y="3443161"/>
            <a:ext cx="1782385" cy="1082847"/>
            <a:chOff x="1122302" y="3405806"/>
            <a:chExt cx="1782385" cy="108284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06F84DA-3FCB-40DA-8118-0884BA2BE127}"/>
                </a:ext>
              </a:extLst>
            </p:cNvPr>
            <p:cNvGrpSpPr/>
            <p:nvPr/>
          </p:nvGrpSpPr>
          <p:grpSpPr>
            <a:xfrm>
              <a:off x="1728313" y="3405806"/>
              <a:ext cx="1176374" cy="1082847"/>
              <a:chOff x="1583556" y="4027436"/>
              <a:chExt cx="1362379" cy="1082847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66BE727-22E1-4D00-9FCF-E0CAFF7326A7}"/>
                  </a:ext>
                </a:extLst>
              </p:cNvPr>
              <p:cNvGrpSpPr/>
              <p:nvPr/>
            </p:nvGrpSpPr>
            <p:grpSpPr>
              <a:xfrm>
                <a:off x="1583556" y="4027436"/>
                <a:ext cx="609401" cy="1082847"/>
                <a:chOff x="2595566" y="3869302"/>
                <a:chExt cx="1307144" cy="2561999"/>
              </a:xfrm>
            </p:grpSpPr>
            <p:pic>
              <p:nvPicPr>
                <p:cNvPr id="20" name="Picture 2" descr="스마트폰에 대한 이미지 검색결과">
                  <a:extLst>
                    <a:ext uri="{FF2B5EF4-FFF2-40B4-BE49-F238E27FC236}">
                      <a16:creationId xmlns:a16="http://schemas.microsoft.com/office/drawing/2014/main" id="{66DE369B-1007-4CBD-B07D-8E6A6FA208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/>
                <a:srcRect l="17610" t="4630" r="16960" b="4540"/>
                <a:stretch>
                  <a:fillRect/>
                </a:stretch>
              </p:blipFill>
              <p:spPr>
                <a:xfrm>
                  <a:off x="2595566" y="3869302"/>
                  <a:ext cx="1307144" cy="25619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D9514D0F-C124-4A3A-8586-8F1B88DE8E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2727538" y="4608509"/>
                  <a:ext cx="1083580" cy="1083581"/>
                </a:xfrm>
                <a:prstGeom prst="rect">
                  <a:avLst/>
                </a:prstGeom>
              </p:spPr>
            </p:pic>
          </p:grp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959D2C99-53A4-4BE5-A8C1-0F6BA7C99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0552" y="4588161"/>
                <a:ext cx="625383" cy="0"/>
              </a:xfrm>
              <a:prstGeom prst="straightConnector1">
                <a:avLst/>
              </a:prstGeom>
              <a:ln w="38100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273C306-0F26-41AE-9A12-B6C2773B45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302" y="3966531"/>
              <a:ext cx="540000" cy="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77916A1-6C64-4DF1-9B93-FDC51AFCA650}"/>
              </a:ext>
            </a:extLst>
          </p:cNvPr>
          <p:cNvSpPr/>
          <p:nvPr/>
        </p:nvSpPr>
        <p:spPr>
          <a:xfrm>
            <a:off x="280542" y="3109159"/>
            <a:ext cx="877653" cy="177911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 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스트리밍</a:t>
            </a:r>
          </a:p>
        </p:txBody>
      </p:sp>
      <p:pic>
        <p:nvPicPr>
          <p:cNvPr id="59" name="그림 58">
            <a:hlinkClick r:id="rId8" action="ppaction://hlinksldjump"/>
            <a:extLst>
              <a:ext uri="{FF2B5EF4-FFF2-40B4-BE49-F238E27FC236}">
                <a16:creationId xmlns:a16="http://schemas.microsoft.com/office/drawing/2014/main" id="{5D87C487-F7FB-4B7F-9141-F35423B272A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572" y="396596"/>
            <a:ext cx="681536" cy="68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06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4170E4-EA5F-49F4-92D1-CC7B62C6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/>
              <a:t>19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8B4561D-EE62-4A7E-B2B2-DF9EDD8E2892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4A8FB95-27BD-41D4-A5D8-91F6D0465A1D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22C56F7-77CA-44C0-BEB6-681B91F78B4B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3C09B60-907C-4FC0-9108-B1E069098954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3DD7A49-0545-40A7-8264-D38C1F0A329D}"/>
              </a:ext>
            </a:extLst>
          </p:cNvPr>
          <p:cNvSpPr txBox="1"/>
          <p:nvPr/>
        </p:nvSpPr>
        <p:spPr>
          <a:xfrm>
            <a:off x="867554" y="646354"/>
            <a:ext cx="48873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계획 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DFBFD8-3659-4663-9E5F-6573BB76A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097015"/>
              </p:ext>
            </p:extLst>
          </p:nvPr>
        </p:nvGraphicFramePr>
        <p:xfrm>
          <a:off x="857593" y="1340768"/>
          <a:ext cx="10476814" cy="4860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705">
                  <a:extLst>
                    <a:ext uri="{9D8B030D-6E8A-4147-A177-3AD203B41FA5}">
                      <a16:colId xmlns:a16="http://schemas.microsoft.com/office/drawing/2014/main" val="1137494002"/>
                    </a:ext>
                  </a:extLst>
                </a:gridCol>
                <a:gridCol w="1008149">
                  <a:extLst>
                    <a:ext uri="{9D8B030D-6E8A-4147-A177-3AD203B41FA5}">
                      <a16:colId xmlns:a16="http://schemas.microsoft.com/office/drawing/2014/main" val="278584320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26071812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56625818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96271001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31513581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161531467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2547441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6219531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585500597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530774186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090305203"/>
                    </a:ext>
                  </a:extLst>
                </a:gridCol>
              </a:tblGrid>
              <a:tr h="360039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~3/25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12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4257969"/>
                  </a:ext>
                </a:extLst>
              </a:tr>
              <a:tr h="199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~4/15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~4/29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~5/13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~5/27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~6/10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~6/24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587044"/>
                  </a:ext>
                </a:extLst>
              </a:tr>
              <a:tr h="1041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박찬규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초기 설계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캡스톤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최종 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보고서 제출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041073"/>
                  </a:ext>
                </a:extLst>
              </a:tr>
              <a:tr h="1041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황지민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아두이노</a:t>
                      </a:r>
                      <a:endParaRPr lang="en-US" altLang="ko-KR" sz="13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-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파이 </a:t>
                      </a:r>
                      <a:endParaRPr lang="en-US" altLang="ko-KR" sz="13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시리얼 통신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540738"/>
                  </a:ext>
                </a:extLst>
              </a:tr>
              <a:tr h="1041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하연수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실시간 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스트리밍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798460"/>
                  </a:ext>
                </a:extLst>
              </a:tr>
              <a:tr h="1041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임예은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Tracking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방식 연구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5447224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8D8718C-7C96-44F5-A203-AAEECCE4A19E}"/>
              </a:ext>
            </a:extLst>
          </p:cNvPr>
          <p:cNvCxnSpPr>
            <a:cxnSpLocks/>
          </p:cNvCxnSpPr>
          <p:nvPr/>
        </p:nvCxnSpPr>
        <p:spPr>
          <a:xfrm>
            <a:off x="2675620" y="2672916"/>
            <a:ext cx="2105404" cy="3514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638A25-2AB0-4D57-9903-16C89E049480}"/>
              </a:ext>
            </a:extLst>
          </p:cNvPr>
          <p:cNvSpPr txBox="1"/>
          <p:nvPr/>
        </p:nvSpPr>
        <p:spPr>
          <a:xfrm>
            <a:off x="3971764" y="6468499"/>
            <a:ext cx="158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캡스톤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심사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A03BF-4AE6-494B-81BC-6E3AF0CF2B17}"/>
              </a:ext>
            </a:extLst>
          </p:cNvPr>
          <p:cNvSpPr txBox="1"/>
          <p:nvPr/>
        </p:nvSpPr>
        <p:spPr>
          <a:xfrm>
            <a:off x="6996100" y="6468499"/>
            <a:ext cx="1547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캡스톤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심사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D8C39E7-2661-47C9-86A4-EB35E3967BD8}"/>
              </a:ext>
            </a:extLst>
          </p:cNvPr>
          <p:cNvCxnSpPr>
            <a:stCxn id="6" idx="0"/>
          </p:cNvCxnSpPr>
          <p:nvPr/>
        </p:nvCxnSpPr>
        <p:spPr>
          <a:xfrm flipV="1">
            <a:off x="4763358" y="6215286"/>
            <a:ext cx="0" cy="253213"/>
          </a:xfrm>
          <a:prstGeom prst="straightConnector1">
            <a:avLst/>
          </a:prstGeom>
          <a:ln w="28575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55C8309-7F22-45BC-813D-18AE5B2257D2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7769692" y="6215286"/>
            <a:ext cx="0" cy="253213"/>
          </a:xfrm>
          <a:prstGeom prst="straightConnector1">
            <a:avLst/>
          </a:prstGeom>
          <a:ln w="28575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460E41-3315-41D6-AA2A-050C711F3A58}"/>
              </a:ext>
            </a:extLst>
          </p:cNvPr>
          <p:cNvSpPr txBox="1"/>
          <p:nvPr/>
        </p:nvSpPr>
        <p:spPr>
          <a:xfrm>
            <a:off x="9353853" y="6468499"/>
            <a:ext cx="1547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캡스톤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심사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CE6C044-6D25-4F02-AE14-A7B85AA630D5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10127445" y="6215286"/>
            <a:ext cx="0" cy="253213"/>
          </a:xfrm>
          <a:prstGeom prst="straightConnector1">
            <a:avLst/>
          </a:prstGeom>
          <a:ln w="28575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4A643C-A04C-4E9D-8E77-796860A2B433}"/>
              </a:ext>
            </a:extLst>
          </p:cNvPr>
          <p:cNvSpPr txBox="1"/>
          <p:nvPr/>
        </p:nvSpPr>
        <p:spPr>
          <a:xfrm>
            <a:off x="2675620" y="2326136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재료 구매 및 최종 설계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80266D-4D78-4155-B9AA-A6EE6A8620CA}"/>
              </a:ext>
            </a:extLst>
          </p:cNvPr>
          <p:cNvCxnSpPr>
            <a:cxnSpLocks/>
          </p:cNvCxnSpPr>
          <p:nvPr/>
        </p:nvCxnSpPr>
        <p:spPr>
          <a:xfrm>
            <a:off x="2706833" y="3771515"/>
            <a:ext cx="3420380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16A6D27-7491-4776-9446-F496683B4AEE}"/>
              </a:ext>
            </a:extLst>
          </p:cNvPr>
          <p:cNvSpPr txBox="1"/>
          <p:nvPr/>
        </p:nvSpPr>
        <p:spPr>
          <a:xfrm>
            <a:off x="3103371" y="3397117"/>
            <a:ext cx="2627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RF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모듈을 이용한 활동량 전송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66A21EE-029E-48F5-80BD-7A0E371AE45A}"/>
              </a:ext>
            </a:extLst>
          </p:cNvPr>
          <p:cNvCxnSpPr>
            <a:cxnSpLocks/>
          </p:cNvCxnSpPr>
          <p:nvPr/>
        </p:nvCxnSpPr>
        <p:spPr>
          <a:xfrm>
            <a:off x="2706833" y="4761610"/>
            <a:ext cx="2034849" cy="8353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953CBDC-0CF0-4417-8720-FA4F66233264}"/>
              </a:ext>
            </a:extLst>
          </p:cNvPr>
          <p:cNvSpPr txBox="1"/>
          <p:nvPr/>
        </p:nvSpPr>
        <p:spPr>
          <a:xfrm>
            <a:off x="2678699" y="4392362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어플 </a:t>
            </a:r>
            <a:r>
              <a:rPr lang="en-US" altLang="ko-KR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Webiopi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연동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BC75E6D-71E0-4C30-82C7-6145E40D7CC2}"/>
              </a:ext>
            </a:extLst>
          </p:cNvPr>
          <p:cNvCxnSpPr>
            <a:cxnSpLocks/>
          </p:cNvCxnSpPr>
          <p:nvPr/>
        </p:nvCxnSpPr>
        <p:spPr>
          <a:xfrm>
            <a:off x="2706833" y="5858154"/>
            <a:ext cx="2716381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3DB3001-061A-4F13-95FC-E6EF0A0E594A}"/>
              </a:ext>
            </a:extLst>
          </p:cNvPr>
          <p:cNvSpPr txBox="1"/>
          <p:nvPr/>
        </p:nvSpPr>
        <p:spPr>
          <a:xfrm>
            <a:off x="2646523" y="5469110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tracking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알고리즘 구현 및 보완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60CC1C4-54D5-4B44-B341-658823FB8B57}"/>
              </a:ext>
            </a:extLst>
          </p:cNvPr>
          <p:cNvCxnSpPr>
            <a:cxnSpLocks/>
          </p:cNvCxnSpPr>
          <p:nvPr/>
        </p:nvCxnSpPr>
        <p:spPr>
          <a:xfrm>
            <a:off x="4743836" y="4758044"/>
            <a:ext cx="1717211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AE60D61-CE98-4D2A-93DA-FFC85E6689BF}"/>
              </a:ext>
            </a:extLst>
          </p:cNvPr>
          <p:cNvSpPr txBox="1"/>
          <p:nvPr/>
        </p:nvSpPr>
        <p:spPr>
          <a:xfrm>
            <a:off x="4759547" y="4395740"/>
            <a:ext cx="1636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스트리밍 품질 향상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2670BE-B9EC-4731-9A26-F114F164B38D}"/>
              </a:ext>
            </a:extLst>
          </p:cNvPr>
          <p:cNvSpPr txBox="1"/>
          <p:nvPr/>
        </p:nvSpPr>
        <p:spPr>
          <a:xfrm>
            <a:off x="6364317" y="4418918"/>
            <a:ext cx="133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어플 완성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5897A41-716F-4E2D-9F2E-18694B627EAB}"/>
              </a:ext>
            </a:extLst>
          </p:cNvPr>
          <p:cNvCxnSpPr>
            <a:cxnSpLocks/>
          </p:cNvCxnSpPr>
          <p:nvPr/>
        </p:nvCxnSpPr>
        <p:spPr>
          <a:xfrm>
            <a:off x="6449767" y="4758044"/>
            <a:ext cx="1449882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00BC258-5C30-4B1D-A9A0-DCA441776BD6}"/>
              </a:ext>
            </a:extLst>
          </p:cNvPr>
          <p:cNvSpPr txBox="1"/>
          <p:nvPr/>
        </p:nvSpPr>
        <p:spPr>
          <a:xfrm>
            <a:off x="8543284" y="4418918"/>
            <a:ext cx="133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 및 보완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A14ACAD-702D-4812-9BCC-D82E62508845}"/>
              </a:ext>
            </a:extLst>
          </p:cNvPr>
          <p:cNvCxnSpPr>
            <a:cxnSpLocks/>
          </p:cNvCxnSpPr>
          <p:nvPr/>
        </p:nvCxnSpPr>
        <p:spPr>
          <a:xfrm>
            <a:off x="7899649" y="4758044"/>
            <a:ext cx="2588839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58C3F38-EBD9-4522-AFA4-14703BEDB290}"/>
              </a:ext>
            </a:extLst>
          </p:cNvPr>
          <p:cNvCxnSpPr>
            <a:cxnSpLocks/>
          </p:cNvCxnSpPr>
          <p:nvPr/>
        </p:nvCxnSpPr>
        <p:spPr>
          <a:xfrm>
            <a:off x="5440269" y="5864604"/>
            <a:ext cx="2405335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4C61135-F3A9-478C-8F48-4EF4B4E1365C}"/>
              </a:ext>
            </a:extLst>
          </p:cNvPr>
          <p:cNvSpPr txBox="1"/>
          <p:nvPr/>
        </p:nvSpPr>
        <p:spPr>
          <a:xfrm>
            <a:off x="7786909" y="5501420"/>
            <a:ext cx="158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현실 좌표계 맵핑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48247D7-9743-49BB-B3F5-387DDAE02B33}"/>
              </a:ext>
            </a:extLst>
          </p:cNvPr>
          <p:cNvCxnSpPr>
            <a:cxnSpLocks/>
          </p:cNvCxnSpPr>
          <p:nvPr/>
        </p:nvCxnSpPr>
        <p:spPr>
          <a:xfrm>
            <a:off x="7824893" y="5864604"/>
            <a:ext cx="1744936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B98F6CB-5CC5-4CEF-BA5C-D80C55D5EC0F}"/>
              </a:ext>
            </a:extLst>
          </p:cNvPr>
          <p:cNvSpPr txBox="1"/>
          <p:nvPr/>
        </p:nvSpPr>
        <p:spPr>
          <a:xfrm>
            <a:off x="5253345" y="5516280"/>
            <a:ext cx="2579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좌표에 맞게 팬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틸트각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보정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CCE1C3-15E1-4AD7-832E-A29273F9D734}"/>
              </a:ext>
            </a:extLst>
          </p:cNvPr>
          <p:cNvSpPr txBox="1"/>
          <p:nvPr/>
        </p:nvSpPr>
        <p:spPr>
          <a:xfrm>
            <a:off x="9328630" y="5503277"/>
            <a:ext cx="133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 및 보완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3BE2BCB-44A3-410D-BA19-AB9D83B2B0D3}"/>
              </a:ext>
            </a:extLst>
          </p:cNvPr>
          <p:cNvCxnSpPr>
            <a:cxnSpLocks/>
          </p:cNvCxnSpPr>
          <p:nvPr/>
        </p:nvCxnSpPr>
        <p:spPr>
          <a:xfrm flipV="1">
            <a:off x="9559150" y="5864604"/>
            <a:ext cx="929338" cy="1046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14C1DA3-68E6-494B-AFC5-867EAB8F46EA}"/>
              </a:ext>
            </a:extLst>
          </p:cNvPr>
          <p:cNvCxnSpPr>
            <a:cxnSpLocks/>
          </p:cNvCxnSpPr>
          <p:nvPr/>
        </p:nvCxnSpPr>
        <p:spPr>
          <a:xfrm>
            <a:off x="6129092" y="3771265"/>
            <a:ext cx="2568269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6777168-4E12-47FA-9020-1AE6105CCFF0}"/>
              </a:ext>
            </a:extLst>
          </p:cNvPr>
          <p:cNvSpPr txBox="1"/>
          <p:nvPr/>
        </p:nvSpPr>
        <p:spPr>
          <a:xfrm>
            <a:off x="6364317" y="3387376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활동량 웹 서버 만들기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EB82E8-CD63-4458-992F-DD540821F095}"/>
              </a:ext>
            </a:extLst>
          </p:cNvPr>
          <p:cNvSpPr txBox="1"/>
          <p:nvPr/>
        </p:nvSpPr>
        <p:spPr>
          <a:xfrm>
            <a:off x="8891487" y="3393280"/>
            <a:ext cx="133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 및 보완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77F576C-EFF9-4930-98B2-1123E650B303}"/>
              </a:ext>
            </a:extLst>
          </p:cNvPr>
          <p:cNvCxnSpPr>
            <a:cxnSpLocks/>
          </p:cNvCxnSpPr>
          <p:nvPr/>
        </p:nvCxnSpPr>
        <p:spPr>
          <a:xfrm>
            <a:off x="8697361" y="3771265"/>
            <a:ext cx="1791127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F87674A-7D06-4CBF-9E8D-6F4926A0CA24}"/>
              </a:ext>
            </a:extLst>
          </p:cNvPr>
          <p:cNvSpPr txBox="1"/>
          <p:nvPr/>
        </p:nvSpPr>
        <p:spPr>
          <a:xfrm>
            <a:off x="4660611" y="232258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프린팅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가공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9270C03-E285-4319-8630-10CA1BD0DB3D}"/>
              </a:ext>
            </a:extLst>
          </p:cNvPr>
          <p:cNvCxnSpPr>
            <a:cxnSpLocks/>
          </p:cNvCxnSpPr>
          <p:nvPr/>
        </p:nvCxnSpPr>
        <p:spPr>
          <a:xfrm>
            <a:off x="4794571" y="2683509"/>
            <a:ext cx="1615743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16D7908-0DF7-4A82-9C2D-54708C574369}"/>
              </a:ext>
            </a:extLst>
          </p:cNvPr>
          <p:cNvSpPr txBox="1"/>
          <p:nvPr/>
        </p:nvSpPr>
        <p:spPr>
          <a:xfrm>
            <a:off x="6279998" y="2329345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프린팅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가공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0C0B3DB-E8BC-4BBE-9E87-14C9EC73B86F}"/>
              </a:ext>
            </a:extLst>
          </p:cNvPr>
          <p:cNvCxnSpPr>
            <a:cxnSpLocks/>
          </p:cNvCxnSpPr>
          <p:nvPr/>
        </p:nvCxnSpPr>
        <p:spPr>
          <a:xfrm>
            <a:off x="6410314" y="2702363"/>
            <a:ext cx="1489335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257D3BF-ECC1-4DB0-B67B-86A86048D144}"/>
              </a:ext>
            </a:extLst>
          </p:cNvPr>
          <p:cNvSpPr txBox="1"/>
          <p:nvPr/>
        </p:nvSpPr>
        <p:spPr>
          <a:xfrm>
            <a:off x="7824893" y="2323694"/>
            <a:ext cx="271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 프린팅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 및 보완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C2D8275-F41E-4D85-9881-738452B01D28}"/>
              </a:ext>
            </a:extLst>
          </p:cNvPr>
          <p:cNvCxnSpPr>
            <a:cxnSpLocks/>
          </p:cNvCxnSpPr>
          <p:nvPr/>
        </p:nvCxnSpPr>
        <p:spPr>
          <a:xfrm>
            <a:off x="7880796" y="2707615"/>
            <a:ext cx="2588839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hlinkClick r:id="rId2" action="ppaction://hlinksldjump"/>
            <a:extLst>
              <a:ext uri="{FF2B5EF4-FFF2-40B4-BE49-F238E27FC236}">
                <a16:creationId xmlns:a16="http://schemas.microsoft.com/office/drawing/2014/main" id="{DA553116-AB06-416F-928F-0BA116B79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038" y="396596"/>
            <a:ext cx="791070" cy="7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73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22695D41-9DEF-4F27-80F8-5EADC2D31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/>
              <a:t>2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15FF5D-857C-4969-B2E4-15B7930ED52D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B4CF20-E415-4F8E-A62F-3C178133977C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88FE6DC-26AA-43B0-95A0-6A9BF5E61185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422DED1-F40C-4815-9A48-D0901D0AE1A6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EECF75D-ECC1-4588-BA6C-F7AA7789C20A}"/>
              </a:ext>
            </a:extLst>
          </p:cNvPr>
          <p:cNvSpPr txBox="1"/>
          <p:nvPr/>
        </p:nvSpPr>
        <p:spPr>
          <a:xfrm>
            <a:off x="867554" y="646354"/>
            <a:ext cx="22518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작품 소개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슬라이드 번호 개체 틀 16">
            <a:extLst>
              <a:ext uri="{FF2B5EF4-FFF2-40B4-BE49-F238E27FC236}">
                <a16:creationId xmlns:a16="http://schemas.microsoft.com/office/drawing/2014/main" id="{30982259-D75F-4574-87A7-57BD10FCBDC6}"/>
              </a:ext>
            </a:extLst>
          </p:cNvPr>
          <p:cNvSpPr txBox="1">
            <a:spLocks/>
          </p:cNvSpPr>
          <p:nvPr/>
        </p:nvSpPr>
        <p:spPr>
          <a:xfrm>
            <a:off x="11711606" y="6538913"/>
            <a:ext cx="445840" cy="2681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/>
              <a:t>2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2BF2F9-36D2-49A6-B084-ECB2AF1BCD66}"/>
              </a:ext>
            </a:extLst>
          </p:cNvPr>
          <p:cNvSpPr txBox="1"/>
          <p:nvPr/>
        </p:nvSpPr>
        <p:spPr>
          <a:xfrm>
            <a:off x="3855117" y="5254043"/>
            <a:ext cx="295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레이저 포인터 놀이기구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5F376E-3159-42CA-8ECC-6895784A0FF4}"/>
              </a:ext>
            </a:extLst>
          </p:cNvPr>
          <p:cNvSpPr txBox="1"/>
          <p:nvPr/>
        </p:nvSpPr>
        <p:spPr>
          <a:xfrm>
            <a:off x="6907827" y="1643935"/>
            <a:ext cx="4099243" cy="47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 </a:t>
            </a:r>
            <a:r>
              <a:rPr lang="ko-KR" altLang="en-US" sz="2400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세 가지 기능의 통합 및 보완 </a:t>
            </a:r>
            <a:r>
              <a:rPr lang="en-US" altLang="ko-KR" sz="2400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endParaRPr lang="ko-KR" altLang="en-US" sz="2400" dirty="0">
              <a:solidFill>
                <a:srgbClr val="C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BD62B9-DF00-48C2-AF02-4517D6BBFD36}"/>
              </a:ext>
            </a:extLst>
          </p:cNvPr>
          <p:cNvSpPr txBox="1"/>
          <p:nvPr/>
        </p:nvSpPr>
        <p:spPr>
          <a:xfrm>
            <a:off x="6684117" y="2091929"/>
            <a:ext cx="4531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주인이 없어도 스스로 작동하는 놀이기구</a:t>
            </a:r>
            <a:endParaRPr lang="en-US" altLang="ko-KR" sz="20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0C5EFD1-CDA5-45C4-B4FD-EC03474B3993}"/>
              </a:ext>
            </a:extLst>
          </p:cNvPr>
          <p:cNvGrpSpPr/>
          <p:nvPr/>
        </p:nvGrpSpPr>
        <p:grpSpPr>
          <a:xfrm>
            <a:off x="8184637" y="3457680"/>
            <a:ext cx="3462151" cy="1766404"/>
            <a:chOff x="1951879" y="1867429"/>
            <a:chExt cx="7522706" cy="3838116"/>
          </a:xfrm>
        </p:grpSpPr>
        <p:pic>
          <p:nvPicPr>
            <p:cNvPr id="33" name="Picture 2" descr="스마트폰에 대한 이미지 검색결과">
              <a:extLst>
                <a:ext uri="{FF2B5EF4-FFF2-40B4-BE49-F238E27FC236}">
                  <a16:creationId xmlns:a16="http://schemas.microsoft.com/office/drawing/2014/main" id="{130790F8-B007-479B-9AB0-209F990BCE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09" t="4634" r="16960" b="4542"/>
            <a:stretch/>
          </p:blipFill>
          <p:spPr bwMode="auto">
            <a:xfrm rot="16200000">
              <a:off x="3794174" y="25134"/>
              <a:ext cx="3838116" cy="7522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://navyhouse.co.kr/gboard/data/file/family/2009447130_4b95d5f5_IMG_4258.JPG">
              <a:extLst>
                <a:ext uri="{FF2B5EF4-FFF2-40B4-BE49-F238E27FC236}">
                  <a16:creationId xmlns:a16="http://schemas.microsoft.com/office/drawing/2014/main" id="{3E475C71-B940-43C4-9CAD-54258EECC9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1" t="12891" r="17823" b="1"/>
            <a:stretch/>
          </p:blipFill>
          <p:spPr bwMode="auto">
            <a:xfrm>
              <a:off x="2753253" y="2082093"/>
              <a:ext cx="4568713" cy="343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30467D4-0AF9-4CAB-BAD4-A51AE7E77D82}"/>
                </a:ext>
              </a:extLst>
            </p:cNvPr>
            <p:cNvSpPr/>
            <p:nvPr/>
          </p:nvSpPr>
          <p:spPr>
            <a:xfrm>
              <a:off x="7327137" y="2110381"/>
              <a:ext cx="1430923" cy="337204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804B23E1-182E-456F-9DED-6EC771FDB68C}"/>
                </a:ext>
              </a:extLst>
            </p:cNvPr>
            <p:cNvSpPr/>
            <p:nvPr/>
          </p:nvSpPr>
          <p:spPr>
            <a:xfrm rot="5400000">
              <a:off x="8321039" y="4588885"/>
              <a:ext cx="454366" cy="29409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21DB4A86-4DBB-42C1-8B54-617EB2FF076A}"/>
                </a:ext>
              </a:extLst>
            </p:cNvPr>
            <p:cNvSpPr/>
            <p:nvPr/>
          </p:nvSpPr>
          <p:spPr>
            <a:xfrm rot="16200000" flipH="1">
              <a:off x="7325246" y="4602147"/>
              <a:ext cx="454366" cy="26757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AE55252D-6940-482D-8A57-73A68F998C03}"/>
                </a:ext>
              </a:extLst>
            </p:cNvPr>
            <p:cNvSpPr/>
            <p:nvPr/>
          </p:nvSpPr>
          <p:spPr>
            <a:xfrm flipH="1">
              <a:off x="7826227" y="4149080"/>
              <a:ext cx="454366" cy="24388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86FF7B4C-D506-4FD7-A8DF-61859CF6EF15}"/>
                </a:ext>
              </a:extLst>
            </p:cNvPr>
            <p:cNvSpPr/>
            <p:nvPr/>
          </p:nvSpPr>
          <p:spPr>
            <a:xfrm rot="10800000" flipH="1">
              <a:off x="7830863" y="5132736"/>
              <a:ext cx="454366" cy="2445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AF9C920-D048-4CBD-9DF2-CDFA862F89E1}"/>
                </a:ext>
              </a:extLst>
            </p:cNvPr>
            <p:cNvSpPr/>
            <p:nvPr/>
          </p:nvSpPr>
          <p:spPr>
            <a:xfrm>
              <a:off x="7861576" y="4545630"/>
              <a:ext cx="383668" cy="38060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CA16658-0321-48E8-8056-2B5D861B54B8}"/>
                </a:ext>
              </a:extLst>
            </p:cNvPr>
            <p:cNvGrpSpPr/>
            <p:nvPr/>
          </p:nvGrpSpPr>
          <p:grpSpPr>
            <a:xfrm>
              <a:off x="7480012" y="2260020"/>
              <a:ext cx="472335" cy="458540"/>
              <a:chOff x="5052308" y="1052736"/>
              <a:chExt cx="463644" cy="463644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9D40C625-F94B-4D73-AD35-81B619E0DAFA}"/>
                  </a:ext>
                </a:extLst>
              </p:cNvPr>
              <p:cNvSpPr/>
              <p:nvPr/>
            </p:nvSpPr>
            <p:spPr>
              <a:xfrm>
                <a:off x="5052308" y="1052736"/>
                <a:ext cx="463644" cy="463644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C68EB44-47BB-4E98-B70E-B5B15B72C84B}"/>
                  </a:ext>
                </a:extLst>
              </p:cNvPr>
              <p:cNvSpPr/>
              <p:nvPr/>
            </p:nvSpPr>
            <p:spPr>
              <a:xfrm>
                <a:off x="5146912" y="1308167"/>
                <a:ext cx="84954" cy="8903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46B77738-D08A-4C7B-BA8F-64809C89FB3D}"/>
                  </a:ext>
                </a:extLst>
              </p:cNvPr>
              <p:cNvSpPr/>
              <p:nvPr/>
            </p:nvSpPr>
            <p:spPr>
              <a:xfrm>
                <a:off x="5250222" y="1171940"/>
                <a:ext cx="84954" cy="225266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69D98920-0CA4-456F-A03F-9B91686DD3BD}"/>
                  </a:ext>
                </a:extLst>
              </p:cNvPr>
              <p:cNvSpPr/>
              <p:nvPr/>
            </p:nvSpPr>
            <p:spPr>
              <a:xfrm>
                <a:off x="5353532" y="1247094"/>
                <a:ext cx="84954" cy="15011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57097FD-C2E4-40E4-AD6B-EC2E463D9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824" b="94249" l="8834" r="93640">
                          <a14:foregroundMark x1="39929" y1="8720" x2="39929" y2="8720"/>
                          <a14:foregroundMark x1="37102" y1="4824" x2="37102" y2="4824"/>
                          <a14:foregroundMark x1="80919" y1="51020" x2="80919" y2="51020"/>
                          <a14:foregroundMark x1="82509" y1="48052" x2="82509" y2="48052"/>
                          <a14:foregroundMark x1="86572" y1="63636" x2="86572" y2="63636"/>
                          <a14:foregroundMark x1="87102" y1="62523" x2="87102" y2="62523"/>
                          <a14:foregroundMark x1="87279" y1="59555" x2="87279" y2="59555"/>
                          <a14:foregroundMark x1="87986" y1="66234" x2="87986" y2="66234"/>
                          <a14:foregroundMark x1="90283" y1="66234" x2="90283" y2="66234"/>
                          <a14:foregroundMark x1="89929" y1="64193" x2="89929" y2="64193"/>
                          <a14:foregroundMark x1="88693" y1="61224" x2="88693" y2="61224"/>
                          <a14:foregroundMark x1="90989" y1="65677" x2="90989" y2="65677"/>
                          <a14:foregroundMark x1="90636" y1="62709" x2="90636" y2="62709"/>
                          <a14:foregroundMark x1="91696" y1="64564" x2="91696" y2="64564"/>
                          <a14:foregroundMark x1="92403" y1="66976" x2="92403" y2="66976"/>
                          <a14:foregroundMark x1="93640" y1="65677" x2="93640" y2="65677"/>
                          <a14:foregroundMark x1="58127" y1="80334" x2="58127" y2="80334"/>
                          <a14:foregroundMark x1="52120" y1="94249" x2="52120" y2="94249"/>
                          <a14:foregroundMark x1="58304" y1="92764" x2="58304" y2="92764"/>
                          <a14:foregroundMark x1="21908" y1="81818" x2="21908" y2="81818"/>
                          <a14:foregroundMark x1="16431" y1="89054" x2="16431" y2="89054"/>
                          <a14:foregroundMark x1="12898" y1="89796" x2="12898" y2="89796"/>
                          <a14:foregroundMark x1="78975" y1="61039" x2="78975" y2="61039"/>
                          <a14:foregroundMark x1="8834" y1="88683" x2="8834" y2="88683"/>
                          <a14:foregroundMark x1="84099" y1="67904" x2="84099" y2="67904"/>
                          <a14:foregroundMark x1="81979" y1="69017" x2="81979" y2="69017"/>
                          <a14:foregroundMark x1="81979" y1="69017" x2="81979" y2="69017"/>
                          <a14:foregroundMark x1="81979" y1="69202" x2="81979" y2="69202"/>
                          <a14:foregroundMark x1="81979" y1="67532" x2="81979" y2="67532"/>
                          <a14:foregroundMark x1="92403" y1="65677" x2="92403" y2="65677"/>
                          <a14:foregroundMark x1="59894" y1="91651" x2="59894" y2="91651"/>
                          <a14:foregroundMark x1="59894" y1="92950" x2="59894" y2="92950"/>
                          <a14:foregroundMark x1="60749" y1="85343" x2="60601" y2="85529"/>
                          <a14:foregroundMark x1="61043" y1="84972" x2="60749" y2="85343"/>
                          <a14:foregroundMark x1="61337" y1="84601" x2="61043" y2="84972"/>
                          <a14:foregroundMark x1="61484" y1="84416" x2="61337" y2="84601"/>
                          <a14:foregroundMark x1="65194" y1="83488" x2="65194" y2="83488"/>
                          <a14:foregroundMark x1="63428" y1="84601" x2="63428" y2="84601"/>
                          <a14:foregroundMark x1="21555" y1="84416" x2="21555" y2="84416"/>
                          <a14:foregroundMark x1="27739" y1="83488" x2="27739" y2="83488"/>
                          <a14:foregroundMark x1="60777" y1="85714" x2="60777" y2="85714"/>
                          <a14:foregroundMark x1="60601" y1="84972" x2="60601" y2="84972"/>
                          <a14:foregroundMark x1="60601" y1="84972" x2="60601" y2="84972"/>
                          <a14:foregroundMark x1="60777" y1="84972" x2="60777" y2="84972"/>
                          <a14:foregroundMark x1="61484" y1="85343" x2="61484" y2="85343"/>
                          <a14:foregroundMark x1="60424" y1="84601" x2="60424" y2="84601"/>
                          <a14:foregroundMark x1="60424" y1="84601" x2="60424" y2="84601"/>
                          <a14:foregroundMark x1="60777" y1="85343" x2="60777" y2="85343"/>
                          <a14:foregroundMark x1="60777" y1="85529" x2="60777" y2="85529"/>
                          <a14:foregroundMark x1="60777" y1="85343" x2="60777" y2="85343"/>
                          <a14:foregroundMark x1="60424" y1="84787" x2="60424" y2="84787"/>
                          <a14:foregroundMark x1="60424" y1="84787" x2="60424" y2="84787"/>
                          <a14:foregroundMark x1="60954" y1="85343" x2="60954" y2="85343"/>
                          <a14:foregroundMark x1="60954" y1="84045" x2="60954" y2="84045"/>
                          <a14:foregroundMark x1="60777" y1="84787" x2="60777" y2="84787"/>
                          <a14:foregroundMark x1="60954" y1="85343" x2="60954" y2="85343"/>
                          <a14:foregroundMark x1="60954" y1="85343" x2="60954" y2="85343"/>
                          <a14:foregroundMark x1="60954" y1="85343" x2="60954" y2="85343"/>
                          <a14:foregroundMark x1="60954" y1="85343" x2="60954" y2="85343"/>
                          <a14:foregroundMark x1="60954" y1="85343" x2="60954" y2="85343"/>
                          <a14:foregroundMark x1="60954" y1="84972" x2="60954" y2="84972"/>
                          <a14:foregroundMark x1="60424" y1="84972" x2="60424" y2="84972"/>
                          <a14:foregroundMark x1="60424" y1="85343" x2="60424" y2="85343"/>
                          <a14:foregroundMark x1="60601" y1="84972" x2="60601" y2="84972"/>
                          <a14:foregroundMark x1="60601" y1="84972" x2="60601" y2="84972"/>
                          <a14:foregroundMark x1="60601" y1="84972" x2="60601" y2="84972"/>
                          <a14:foregroundMark x1="60601" y1="84972" x2="60601" y2="84972"/>
                          <a14:foregroundMark x1="60601" y1="84972" x2="60601" y2="84972"/>
                          <a14:foregroundMark x1="60777" y1="84601" x2="60777" y2="84601"/>
                          <a14:foregroundMark x1="61307" y1="83488" x2="61307" y2="83488"/>
                          <a14:foregroundMark x1="60424" y1="86085" x2="60424" y2="86085"/>
                          <a14:foregroundMark x1="60777" y1="85343" x2="60777" y2="85343"/>
                          <a14:foregroundMark x1="60777" y1="84416" x2="60777" y2="84416"/>
                          <a14:foregroundMark x1="60777" y1="84972" x2="60777" y2="84972"/>
                          <a14:foregroundMark x1="60777" y1="84972" x2="60777" y2="84972"/>
                          <a14:foregroundMark x1="60777" y1="84972" x2="60777" y2="84972"/>
                          <a14:foregroundMark x1="60777" y1="84972" x2="60777" y2="84972"/>
                          <a14:foregroundMark x1="60777" y1="84972" x2="60777" y2="84972"/>
                          <a14:foregroundMark x1="60777" y1="84972" x2="60777" y2="84972"/>
                          <a14:foregroundMark x1="60777" y1="84972" x2="60777" y2="84972"/>
                          <a14:foregroundMark x1="60777" y1="84972" x2="60777" y2="84972"/>
                          <a14:backgroundMark x1="93286" y1="65677" x2="93286" y2="65677"/>
                          <a14:backgroundMark x1="93816" y1="65677" x2="93816" y2="65677"/>
                          <a14:backgroundMark x1="73852" y1="66234" x2="73852" y2="66234"/>
                          <a14:backgroundMark x1="75618" y1="65121" x2="75618" y2="65121"/>
                          <a14:backgroundMark x1="77032" y1="61967" x2="77032" y2="61967"/>
                          <a14:backgroundMark x1="78445" y1="60853" x2="78445" y2="60853"/>
                          <a14:backgroundMark x1="78445" y1="61967" x2="78445" y2="61967"/>
                          <a14:backgroundMark x1="78799" y1="60853" x2="78799" y2="60853"/>
                          <a14:backgroundMark x1="78799" y1="61596" x2="78799" y2="61596"/>
                          <a14:backgroundMark x1="78799" y1="61596" x2="78799" y2="61596"/>
                          <a14:backgroundMark x1="78799" y1="61596" x2="78799" y2="61596"/>
                          <a14:backgroundMark x1="78799" y1="61596" x2="78799" y2="61596"/>
                          <a14:backgroundMark x1="78799" y1="61039" x2="78799" y2="61039"/>
                          <a14:backgroundMark x1="42580" y1="83302" x2="42580" y2="83302"/>
                          <a14:backgroundMark x1="37456" y1="78664" x2="37456" y2="78664"/>
                          <a14:backgroundMark x1="79682" y1="66234" x2="79682" y2="66234"/>
                          <a14:backgroundMark x1="62721" y1="85714" x2="62721" y2="85714"/>
                          <a14:backgroundMark x1="60777" y1="85343" x2="60777" y2="85343"/>
                          <a14:backgroundMark x1="62898" y1="84601" x2="62898" y2="84601"/>
                          <a14:backgroundMark x1="64134" y1="84045" x2="64134" y2="84045"/>
                          <a14:backgroundMark x1="64841" y1="83673" x2="64841" y2="83673"/>
                          <a14:backgroundMark x1="63428" y1="84972" x2="63428" y2="84972"/>
                          <a14:backgroundMark x1="63428" y1="84972" x2="63428" y2="84972"/>
                          <a14:backgroundMark x1="63428" y1="84601" x2="63428" y2="84601"/>
                          <a14:backgroundMark x1="65194" y1="83488" x2="65194" y2="834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5803" y="3799322"/>
              <a:ext cx="1254516" cy="1194672"/>
            </a:xfrm>
            <a:prstGeom prst="rect">
              <a:avLst/>
            </a:prstGeom>
          </p:spPr>
        </p:pic>
      </p:grpSp>
      <p:pic>
        <p:nvPicPr>
          <p:cNvPr id="47" name="Picture 2" descr="http://cdn3a.funshop.co.kr/abroad/012/6382/sh-02-b_0_1.png">
            <a:extLst>
              <a:ext uri="{FF2B5EF4-FFF2-40B4-BE49-F238E27FC236}">
                <a16:creationId xmlns:a16="http://schemas.microsoft.com/office/drawing/2014/main" id="{9921D046-5FB0-445F-A2C5-7B6AE1286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5" y="3650334"/>
            <a:ext cx="1276366" cy="138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64F4DD-2404-46A0-AF3E-FA9CE24D24F0}"/>
              </a:ext>
            </a:extLst>
          </p:cNvPr>
          <p:cNvSpPr txBox="1"/>
          <p:nvPr/>
        </p:nvSpPr>
        <p:spPr>
          <a:xfrm>
            <a:off x="9126865" y="5254043"/>
            <a:ext cx="149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스마트폰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5E31F8-E783-472D-B82F-49245AC0B670}"/>
              </a:ext>
            </a:extLst>
          </p:cNvPr>
          <p:cNvSpPr txBox="1"/>
          <p:nvPr/>
        </p:nvSpPr>
        <p:spPr>
          <a:xfrm>
            <a:off x="738893" y="1444777"/>
            <a:ext cx="5429115" cy="1608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기능</a:t>
            </a:r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강아지의 활동량을 측정하여 모니터링 한다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활동량 피드백으로 애완동물의 건강을 증진시킨다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실외에서 애완동물을 관찰 할 수 있다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D7AD5AC-CAF7-40C1-9072-070569AE2DBF}"/>
              </a:ext>
            </a:extLst>
          </p:cNvPr>
          <p:cNvSpPr txBox="1"/>
          <p:nvPr/>
        </p:nvSpPr>
        <p:spPr>
          <a:xfrm>
            <a:off x="2378507" y="4430501"/>
            <a:ext cx="12571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활동량 전송</a:t>
            </a: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0E62183-12A2-41C3-B20D-8DD74F251984}"/>
              </a:ext>
            </a:extLst>
          </p:cNvPr>
          <p:cNvSpPr/>
          <p:nvPr/>
        </p:nvSpPr>
        <p:spPr>
          <a:xfrm>
            <a:off x="2435962" y="4194834"/>
            <a:ext cx="1276366" cy="29713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F88C22E4-B2C0-46FD-999B-E8013F9B63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833" r="99000">
                        <a14:foregroundMark x1="11500" y1="27667" x2="4500" y2="28833"/>
                        <a14:foregroundMark x1="4500" y1="28833" x2="4833" y2="32000"/>
                        <a14:foregroundMark x1="12167" y1="26333" x2="6667" y2="26500"/>
                        <a14:foregroundMark x1="10333" y1="25667" x2="8667" y2="25000"/>
                        <a14:foregroundMark x1="89257" y1="50888" x2="95500" y2="67167"/>
                        <a14:foregroundMark x1="82333" y1="32833" x2="88213" y2="48167"/>
                        <a14:foregroundMark x1="89396" y1="50802" x2="98167" y2="75167"/>
                        <a14:foregroundMark x1="83167" y1="33500" x2="88404" y2="48048"/>
                        <a14:foregroundMark x1="98167" y1="75167" x2="98167" y2="75167"/>
                        <a14:foregroundMark x1="98333" y1="74333" x2="91333" y2="75667"/>
                        <a14:foregroundMark x1="91333" y1="75667" x2="63333" y2="72167"/>
                        <a14:foregroundMark x1="63500" y1="72333" x2="64833" y2="73833"/>
                        <a14:foregroundMark x1="64833" y1="73000" x2="61333" y2="74333"/>
                        <a14:foregroundMark x1="89333" y1="48333" x2="90333" y2="52000"/>
                        <a14:foregroundMark x1="89333" y1="48500" x2="83833" y2="34667"/>
                        <a14:foregroundMark x1="91000" y1="52333" x2="99000" y2="75167"/>
                        <a14:foregroundMark x1="4500" y1="53333" x2="4667" y2="60333"/>
                        <a14:foregroundMark x1="2167" y1="32167" x2="1833" y2="36167"/>
                        <a14:foregroundMark x1="82833" y1="34167" x2="88833" y2="50000"/>
                        <a14:foregroundMark x1="91333" y1="57833" x2="98333" y2="72000"/>
                        <a14:foregroundMark x1="93333" y1="62500" x2="97000" y2="72000"/>
                        <a14:backgroundMark x1="81667" y1="40000" x2="83333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013" y="3242377"/>
            <a:ext cx="2193860" cy="2193860"/>
          </a:xfrm>
          <a:prstGeom prst="rect">
            <a:avLst/>
          </a:prstGeom>
        </p:spPr>
      </p:pic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96FB1984-39E3-4475-840F-CD85479CFBFF}"/>
              </a:ext>
            </a:extLst>
          </p:cNvPr>
          <p:cNvSpPr/>
          <p:nvPr/>
        </p:nvSpPr>
        <p:spPr>
          <a:xfrm>
            <a:off x="6684117" y="4194834"/>
            <a:ext cx="1276366" cy="29713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34F381-565F-415D-9424-F29F03DFBC18}"/>
              </a:ext>
            </a:extLst>
          </p:cNvPr>
          <p:cNvSpPr txBox="1"/>
          <p:nvPr/>
        </p:nvSpPr>
        <p:spPr>
          <a:xfrm>
            <a:off x="6524751" y="4430501"/>
            <a:ext cx="1625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카메라 스트리밍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B8D317-18E4-47EB-9466-99649F245F56}"/>
              </a:ext>
            </a:extLst>
          </p:cNvPr>
          <p:cNvSpPr txBox="1"/>
          <p:nvPr/>
        </p:nvSpPr>
        <p:spPr>
          <a:xfrm>
            <a:off x="390680" y="5257971"/>
            <a:ext cx="191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활동량 측정기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527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269686" y="2644170"/>
            <a:ext cx="5652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 &amp; A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7851033-136C-4B3F-B55D-E3304197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/>
              <a:t>20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hlinkClick r:id="rId2" action="ppaction://hlinksldjump"/>
            <a:extLst>
              <a:ext uri="{FF2B5EF4-FFF2-40B4-BE49-F238E27FC236}">
                <a16:creationId xmlns:a16="http://schemas.microsoft.com/office/drawing/2014/main" id="{DC6F69FC-FEE8-46EE-8F55-CD3A870773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038" y="396596"/>
            <a:ext cx="791070" cy="7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03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4170E4-EA5F-49F4-92D1-CC7B62C6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/>
              <a:t>3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8B4561D-EE62-4A7E-B2B2-DF9EDD8E2892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4A8FB95-27BD-41D4-A5D8-91F6D0465A1D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22C56F7-77CA-44C0-BEB6-681B91F78B4B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3C09B60-907C-4FC0-9108-B1E069098954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3DD7A49-0545-40A7-8264-D38C1F0A329D}"/>
              </a:ext>
            </a:extLst>
          </p:cNvPr>
          <p:cNvSpPr txBox="1"/>
          <p:nvPr/>
        </p:nvSpPr>
        <p:spPr>
          <a:xfrm>
            <a:off x="867554" y="646354"/>
            <a:ext cx="48873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 활용 기술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E48C82-C0C8-4147-A934-5351974CD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815816"/>
              </p:ext>
            </p:extLst>
          </p:nvPr>
        </p:nvGraphicFramePr>
        <p:xfrm>
          <a:off x="867554" y="1412776"/>
          <a:ext cx="10441221" cy="48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185">
                  <a:extLst>
                    <a:ext uri="{9D8B030D-6E8A-4147-A177-3AD203B41FA5}">
                      <a16:colId xmlns:a16="http://schemas.microsoft.com/office/drawing/2014/main" val="2993026949"/>
                    </a:ext>
                  </a:extLst>
                </a:gridCol>
                <a:gridCol w="2672564">
                  <a:extLst>
                    <a:ext uri="{9D8B030D-6E8A-4147-A177-3AD203B41FA5}">
                      <a16:colId xmlns:a16="http://schemas.microsoft.com/office/drawing/2014/main" val="2862543055"/>
                    </a:ext>
                  </a:extLst>
                </a:gridCol>
                <a:gridCol w="2672564">
                  <a:extLst>
                    <a:ext uri="{9D8B030D-6E8A-4147-A177-3AD203B41FA5}">
                      <a16:colId xmlns:a16="http://schemas.microsoft.com/office/drawing/2014/main" val="4182727660"/>
                    </a:ext>
                  </a:extLst>
                </a:gridCol>
                <a:gridCol w="2672564">
                  <a:extLst>
                    <a:ext uri="{9D8B030D-6E8A-4147-A177-3AD203B41FA5}">
                      <a16:colId xmlns:a16="http://schemas.microsoft.com/office/drawing/2014/main" val="438166420"/>
                    </a:ext>
                  </a:extLst>
                </a:gridCol>
                <a:gridCol w="1324344">
                  <a:extLst>
                    <a:ext uri="{9D8B030D-6E8A-4147-A177-3AD203B41FA5}">
                      <a16:colId xmlns:a16="http://schemas.microsoft.com/office/drawing/2014/main" val="1691046315"/>
                    </a:ext>
                  </a:extLst>
                </a:gridCol>
              </a:tblGrid>
              <a:tr h="691441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움직임 감지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모션 </a:t>
                      </a:r>
                      <a:r>
                        <a:rPr lang="ko-KR" altLang="en-US" sz="16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트랙킹</a:t>
                      </a:r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활동량 전송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모바일 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어플리케이션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설계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605977"/>
                  </a:ext>
                </a:extLst>
              </a:tr>
              <a:tr h="987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사용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부품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파이 카메라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+ 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어안렌즈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Arduino pro mini </a:t>
                      </a:r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RF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모듈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MPU6050 : 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가속도센서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USB 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카메라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030131"/>
                  </a:ext>
                </a:extLst>
              </a:tr>
              <a:tr h="1187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사용 툴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348005"/>
                  </a:ext>
                </a:extLst>
              </a:tr>
              <a:tr h="978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주요 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반려동물의 움직임 감지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indent="0" algn="ctr" latinLnBrk="1">
                        <a:buNone/>
                      </a:pPr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레이저 상하좌우 구동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반려동물의 활동량 측정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활동량 웹 서버 작성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모바일 폰 스트리밍 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활동량 전송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USB 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캠 상하좌우 구동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7194853"/>
                  </a:ext>
                </a:extLst>
              </a:tr>
              <a:tr h="978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공통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                                      </a:t>
                      </a:r>
                      <a:r>
                        <a:rPr lang="ko-KR" altLang="en-US" sz="16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라즈베리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파이 </a:t>
                      </a:r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3 ,          </a:t>
                      </a:r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886382"/>
                  </a:ext>
                </a:extLst>
              </a:tr>
            </a:tbl>
          </a:graphicData>
        </a:graphic>
      </p:graphicFrame>
      <p:pic>
        <p:nvPicPr>
          <p:cNvPr id="1026" name="Picture 2" descr="http://cfile24.uf.tistory.com/image/2641214C53B90960126675">
            <a:extLst>
              <a:ext uri="{FF2B5EF4-FFF2-40B4-BE49-F238E27FC236}">
                <a16:creationId xmlns:a16="http://schemas.microsoft.com/office/drawing/2014/main" id="{E514D052-1A51-4845-89E3-8677F6F75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216" y="3171672"/>
            <a:ext cx="870072" cy="10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1.wp.com/ludenscode.com/wp-content/uploads/2016/11/app-inventor-1.jpg?zoom=1.9599929571151733&amp;resize=530%2C345">
            <a:hlinkClick r:id="rId3"/>
            <a:extLst>
              <a:ext uri="{FF2B5EF4-FFF2-40B4-BE49-F238E27FC236}">
                <a16:creationId xmlns:a16="http://schemas.microsoft.com/office/drawing/2014/main" id="{889F5BDF-E883-4992-9FA7-E7F49E554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36" b="94562" l="9843" r="89961">
                        <a14:foregroundMark x1="46457" y1="14502" x2="46457" y2="14502"/>
                        <a14:foregroundMark x1="37402" y1="7855" x2="37402" y2="7855"/>
                        <a14:foregroundMark x1="67913" y1="6344" x2="67913" y2="6344"/>
                        <a14:foregroundMark x1="53740" y1="50151" x2="53740" y2="50151"/>
                        <a14:foregroundMark x1="52953" y1="51662" x2="52953" y2="51662"/>
                        <a14:foregroundMark x1="65157" y1="49849" x2="65157" y2="49849"/>
                        <a14:foregroundMark x1="74016" y1="66767" x2="74016" y2="66767"/>
                        <a14:foregroundMark x1="51575" y1="68278" x2="51575" y2="68278"/>
                        <a14:foregroundMark x1="84055" y1="86707" x2="84055" y2="86707"/>
                        <a14:foregroundMark x1="80906" y1="89124" x2="80906" y2="89124"/>
                        <a14:foregroundMark x1="83465" y1="94864" x2="83465" y2="94864"/>
                        <a14:foregroundMark x1="77559" y1="65257" x2="77559" y2="65257"/>
                        <a14:foregroundMark x1="65945" y1="51057" x2="65945" y2="51057"/>
                        <a14:foregroundMark x1="65354" y1="62538" x2="65354" y2="62538"/>
                        <a14:foregroundMark x1="73819" y1="49547" x2="73819" y2="49547"/>
                        <a14:foregroundMark x1="74803" y1="52870" x2="74803" y2="52870"/>
                        <a14:foregroundMark x1="72244" y1="85196" x2="72244" y2="85196"/>
                        <a14:foregroundMark x1="74803" y1="92749" x2="74803" y2="92749"/>
                        <a14:foregroundMark x1="67717" y1="86405" x2="67717" y2="86405"/>
                        <a14:foregroundMark x1="61417" y1="89124" x2="61417" y2="89124"/>
                        <a14:foregroundMark x1="58268" y1="93353" x2="58268" y2="93353"/>
                        <a14:foregroundMark x1="53346" y1="91843" x2="53346" y2="91843"/>
                        <a14:foregroundMark x1="47441" y1="93958" x2="47441" y2="93958"/>
                        <a14:foregroundMark x1="38386" y1="94260" x2="38386" y2="94260"/>
                        <a14:foregroundMark x1="30512" y1="93958" x2="30512" y2="93958"/>
                        <a14:foregroundMark x1="23031" y1="93353" x2="23031" y2="93353"/>
                        <a14:foregroundMark x1="15748" y1="92447" x2="15748" y2="92447"/>
                        <a14:foregroundMark x1="12402" y1="76435" x2="12402" y2="76435"/>
                        <a14:foregroundMark x1="19882" y1="71903" x2="19882" y2="71903"/>
                        <a14:foregroundMark x1="74016" y1="61027" x2="74016" y2="61027"/>
                        <a14:foregroundMark x1="77165" y1="47432" x2="77165" y2="47432"/>
                        <a14:foregroundMark x1="77953" y1="44109" x2="77953" y2="44109"/>
                        <a14:foregroundMark x1="77362" y1="65559" x2="77362" y2="65559"/>
                        <a14:foregroundMark x1="79528" y1="58912" x2="79528" y2="58912"/>
                        <a14:foregroundMark x1="38386" y1="5136" x2="38386" y2="5136"/>
                        <a14:foregroundMark x1="37402" y1="6042" x2="37402" y2="6042"/>
                        <a14:foregroundMark x1="36811" y1="5136" x2="36811" y2="5136"/>
                        <a14:backgroundMark x1="22835" y1="90332" x2="22835" y2="90332"/>
                        <a14:backgroundMark x1="13583" y1="87613" x2="13583" y2="87613"/>
                        <a14:backgroundMark x1="59843" y1="92749" x2="59843" y2="92749"/>
                        <a14:backgroundMark x1="59055" y1="88218" x2="59055" y2="882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3121335"/>
            <a:ext cx="1764196" cy="114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ixedcode.com/Upload/Board/arduinotitle.jpg">
            <a:extLst>
              <a:ext uri="{FF2B5EF4-FFF2-40B4-BE49-F238E27FC236}">
                <a16:creationId xmlns:a16="http://schemas.microsoft.com/office/drawing/2014/main" id="{67A5510E-D1F8-4BB6-9B09-685510CD5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1152" y1="38529" x2="31152" y2="38529"/>
                        <a14:foregroundMark x1="66309" y1="38529" x2="66309" y2="38529"/>
                        <a14:foregroundMark x1="73926" y1="77794" x2="73926" y2="77794"/>
                        <a14:foregroundMark x1="77051" y1="76765" x2="77051" y2="76765"/>
                        <a14:foregroundMark x1="61328" y1="78824" x2="61328" y2="78824"/>
                        <a14:foregroundMark x1="52734" y1="80882" x2="52734" y2="80882"/>
                        <a14:foregroundMark x1="41016" y1="82794" x2="41016" y2="82794"/>
                        <a14:foregroundMark x1="32324" y1="81471" x2="32324" y2="81471"/>
                        <a14:foregroundMark x1="24609" y1="82794" x2="24609" y2="82794"/>
                        <a14:foregroundMark x1="81543" y1="17500" x2="81543" y2="1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884" y="3096311"/>
            <a:ext cx="1769326" cy="117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파이썬 로고">
            <a:extLst>
              <a:ext uri="{FF2B5EF4-FFF2-40B4-BE49-F238E27FC236}">
                <a16:creationId xmlns:a16="http://schemas.microsoft.com/office/drawing/2014/main" id="{9AF02942-75E3-43AF-8025-9516C0418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3760" y1="43350" x2="43760" y2="43350"/>
                        <a14:foregroundMark x1="37937" y1="50246" x2="37937" y2="50246"/>
                        <a14:foregroundMark x1="46922" y1="44335" x2="46922" y2="44335"/>
                        <a14:foregroundMark x1="52912" y1="45320" x2="52912" y2="45320"/>
                        <a14:foregroundMark x1="57737" y1="27094" x2="57737" y2="27094"/>
                        <a14:foregroundMark x1="57571" y1="39409" x2="57571" y2="39409"/>
                        <a14:foregroundMark x1="62230" y1="29557" x2="62230" y2="29557"/>
                        <a14:foregroundMark x1="67055" y1="34483" x2="67055" y2="34483"/>
                        <a14:foregroundMark x1="71048" y1="43350" x2="71048" y2="43350"/>
                        <a14:foregroundMark x1="85857" y1="35468" x2="85857" y2="35468"/>
                        <a14:foregroundMark x1="80532" y1="42857" x2="80532" y2="42857"/>
                        <a14:foregroundMark x1="76872" y1="46305" x2="76872" y2="46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82" y="5245191"/>
            <a:ext cx="3193080" cy="107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B04872-E5E2-435D-B861-78725DC0AAFF}"/>
              </a:ext>
            </a:extLst>
          </p:cNvPr>
          <p:cNvSpPr txBox="1"/>
          <p:nvPr/>
        </p:nvSpPr>
        <p:spPr>
          <a:xfrm>
            <a:off x="10077363" y="4506403"/>
            <a:ext cx="1131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3D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프린터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8F4224-6556-467B-8C1E-37E5D04CC8F7}"/>
              </a:ext>
            </a:extLst>
          </p:cNvPr>
          <p:cNvSpPr txBox="1"/>
          <p:nvPr/>
        </p:nvSpPr>
        <p:spPr>
          <a:xfrm>
            <a:off x="10069660" y="4061309"/>
            <a:ext cx="11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7" name="Picture 12" descr="raspberry pi에 대한 이미지 검색결과">
            <a:extLst>
              <a:ext uri="{FF2B5EF4-FFF2-40B4-BE49-F238E27FC236}">
                <a16:creationId xmlns:a16="http://schemas.microsoft.com/office/drawing/2014/main" id="{8F6AC07C-FD35-4946-B68B-9266F3FD5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/>
          <a:srcRect l="28360" t="580" r="27140" b="1000"/>
          <a:stretch>
            <a:fillRect/>
          </a:stretch>
        </p:blipFill>
        <p:spPr>
          <a:xfrm>
            <a:off x="3319729" y="5445223"/>
            <a:ext cx="533319" cy="678462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F435B0-B259-4D5C-958B-D5E43EE8FED3}"/>
              </a:ext>
            </a:extLst>
          </p:cNvPr>
          <p:cNvSpPr txBox="1"/>
          <p:nvPr/>
        </p:nvSpPr>
        <p:spPr>
          <a:xfrm>
            <a:off x="2819225" y="6369636"/>
            <a:ext cx="984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임예은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E7B2C-F288-4504-8862-32F6B96BE694}"/>
              </a:ext>
            </a:extLst>
          </p:cNvPr>
          <p:cNvSpPr txBox="1"/>
          <p:nvPr/>
        </p:nvSpPr>
        <p:spPr>
          <a:xfrm>
            <a:off x="5444520" y="6383681"/>
            <a:ext cx="984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황지민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49206B-65D3-49D7-80A3-A73AFB82C4CB}"/>
              </a:ext>
            </a:extLst>
          </p:cNvPr>
          <p:cNvSpPr txBox="1"/>
          <p:nvPr/>
        </p:nvSpPr>
        <p:spPr>
          <a:xfrm>
            <a:off x="8142255" y="6382487"/>
            <a:ext cx="984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하연수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E52AD6-66A9-4495-94A6-70731490CD6A}"/>
              </a:ext>
            </a:extLst>
          </p:cNvPr>
          <p:cNvSpPr txBox="1"/>
          <p:nvPr/>
        </p:nvSpPr>
        <p:spPr>
          <a:xfrm>
            <a:off x="10145042" y="6364502"/>
            <a:ext cx="984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박찬규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CD8278-2331-4EC1-A1FC-AEBB497676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437" y="3087141"/>
            <a:ext cx="831264" cy="8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92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9219A1-C430-47A6-B90B-F24471EA9E76}"/>
              </a:ext>
            </a:extLst>
          </p:cNvPr>
          <p:cNvGrpSpPr/>
          <p:nvPr/>
        </p:nvGrpSpPr>
        <p:grpSpPr>
          <a:xfrm>
            <a:off x="9297706" y="3304039"/>
            <a:ext cx="1438619" cy="1045165"/>
            <a:chOff x="8786779" y="4722061"/>
            <a:chExt cx="1438619" cy="1045165"/>
          </a:xfrm>
        </p:grpSpPr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97FB9A6F-54C6-4C28-B171-4C9A7E2D98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6779" y="5214830"/>
              <a:ext cx="624017" cy="5283"/>
            </a:xfrm>
            <a:prstGeom prst="line">
              <a:avLst/>
            </a:prstGeom>
            <a:ln w="38100">
              <a:solidFill>
                <a:srgbClr val="8EB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24307D70-4D10-4D8F-9A02-143876663124}"/>
                </a:ext>
              </a:extLst>
            </p:cNvPr>
            <p:cNvCxnSpPr>
              <a:cxnSpLocks/>
            </p:cNvCxnSpPr>
            <p:nvPr/>
          </p:nvCxnSpPr>
          <p:spPr>
            <a:xfrm>
              <a:off x="9397407" y="4722061"/>
              <a:ext cx="13388" cy="1045165"/>
            </a:xfrm>
            <a:prstGeom prst="line">
              <a:avLst/>
            </a:prstGeom>
            <a:ln w="38100">
              <a:solidFill>
                <a:srgbClr val="8EB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E0FBC7D-68AB-40F3-B0E6-A31EB921CB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9678" y="4730632"/>
              <a:ext cx="819766" cy="0"/>
            </a:xfrm>
            <a:prstGeom prst="line">
              <a:avLst/>
            </a:prstGeom>
            <a:ln w="38100">
              <a:solidFill>
                <a:srgbClr val="8EB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F5BFF271-DC93-42B0-BB41-6E9D15E39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01368" y="5745504"/>
              <a:ext cx="824030" cy="0"/>
            </a:xfrm>
            <a:prstGeom prst="line">
              <a:avLst/>
            </a:prstGeom>
            <a:ln w="38100">
              <a:solidFill>
                <a:srgbClr val="8EB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A75150-9BA7-464A-B9CB-D28244BA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</a:rPr>
              <a:pPr/>
              <a:t>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4922D-295C-4A15-82E3-589EA97476D5}"/>
              </a:ext>
            </a:extLst>
          </p:cNvPr>
          <p:cNvSpPr txBox="1"/>
          <p:nvPr/>
        </p:nvSpPr>
        <p:spPr>
          <a:xfrm>
            <a:off x="867554" y="646354"/>
            <a:ext cx="22518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Contents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645294-0FFD-4FE0-A944-055A5D0AB00E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73B5E84-5E21-46BB-9226-2DF85240A5CD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EA1AC21-522A-4CF7-8557-73C6A52066B4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08E0AE2-9684-41CD-904B-E7EDF99EDD0D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2764BCF3-7111-4C6B-9654-156C03B768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2480" r="31944"/>
          <a:stretch/>
        </p:blipFill>
        <p:spPr>
          <a:xfrm>
            <a:off x="5162813" y="1295521"/>
            <a:ext cx="3163853" cy="5431652"/>
          </a:xfrm>
          <a:prstGeom prst="rect">
            <a:avLst/>
          </a:prstGeom>
        </p:spPr>
      </p:pic>
      <p:sp>
        <p:nvSpPr>
          <p:cNvPr id="121" name="Text 148">
            <a:extLst>
              <a:ext uri="{FF2B5EF4-FFF2-40B4-BE49-F238E27FC236}">
                <a16:creationId xmlns:a16="http://schemas.microsoft.com/office/drawing/2014/main" id="{606877BB-3B8D-4A13-A14A-CBB10F5C8E19}"/>
              </a:ext>
            </a:extLst>
          </p:cNvPr>
          <p:cNvSpPr txBox="1"/>
          <p:nvPr/>
        </p:nvSpPr>
        <p:spPr>
          <a:xfrm>
            <a:off x="8456635" y="1289256"/>
            <a:ext cx="2160000" cy="540000"/>
          </a:xfrm>
          <a:prstGeom prst="rect">
            <a:avLst/>
          </a:prstGeom>
          <a:noFill/>
        </p:spPr>
        <p:txBody>
          <a:bodyPr wrap="square" lIns="36000" tIns="0" rIns="36000" bIns="0" rtlCol="0" anchor="ctr"/>
          <a:lstStyle/>
          <a:p>
            <a:pPr algn="ctr">
              <a:lnSpc>
                <a:spcPct val="100000"/>
              </a:lnSpc>
            </a:pPr>
            <a:r>
              <a:rPr lang="en-US" altLang="ko-KR" sz="2200" dirty="0">
                <a:solidFill>
                  <a:srgbClr val="00205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</a:t>
            </a:r>
            <a:r>
              <a:rPr lang="ko-KR" altLang="en-US" sz="2200" dirty="0">
                <a:solidFill>
                  <a:srgbClr val="00205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설계 </a:t>
            </a:r>
            <a:r>
              <a:rPr lang="en-US" altLang="ko-KR" sz="2200" dirty="0">
                <a:solidFill>
                  <a:srgbClr val="00205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</a:t>
            </a:r>
          </a:p>
        </p:txBody>
      </p:sp>
      <p:sp>
        <p:nvSpPr>
          <p:cNvPr id="122" name="Text 149">
            <a:extLst>
              <a:ext uri="{FF2B5EF4-FFF2-40B4-BE49-F238E27FC236}">
                <a16:creationId xmlns:a16="http://schemas.microsoft.com/office/drawing/2014/main" id="{D98E720B-088C-4BAF-957E-B9580A08C204}"/>
              </a:ext>
            </a:extLst>
          </p:cNvPr>
          <p:cNvSpPr txBox="1"/>
          <p:nvPr/>
        </p:nvSpPr>
        <p:spPr>
          <a:xfrm>
            <a:off x="1833539" y="1289256"/>
            <a:ext cx="2160000" cy="540000"/>
          </a:xfrm>
          <a:prstGeom prst="rect">
            <a:avLst/>
          </a:prstGeom>
          <a:noFill/>
        </p:spPr>
        <p:txBody>
          <a:bodyPr wrap="square" lIns="36000" tIns="0" rIns="36000" bIns="0" rtlCol="0" anchor="ctr"/>
          <a:lstStyle/>
          <a:p>
            <a:pPr algn="ctr">
              <a:lnSpc>
                <a:spcPct val="100000"/>
              </a:lnSpc>
            </a:pPr>
            <a:r>
              <a:rPr lang="en-US" altLang="ko-KR" sz="2200" dirty="0">
                <a:solidFill>
                  <a:srgbClr val="00205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2200" dirty="0">
                <a:solidFill>
                  <a:srgbClr val="00205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제어 </a:t>
            </a:r>
            <a:r>
              <a:rPr lang="en-US" altLang="ko-KR" sz="2200" dirty="0">
                <a:solidFill>
                  <a:srgbClr val="00205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</a:t>
            </a:r>
            <a:endParaRPr sz="2200" dirty="0">
              <a:solidFill>
                <a:srgbClr val="00205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FD6D2AA9-03C2-456E-9370-867733812429}"/>
              </a:ext>
            </a:extLst>
          </p:cNvPr>
          <p:cNvSpPr/>
          <p:nvPr/>
        </p:nvSpPr>
        <p:spPr>
          <a:xfrm>
            <a:off x="8326666" y="3529487"/>
            <a:ext cx="1260140" cy="55033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 설계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AFE7F325-9BB1-4F62-8E65-9FB84FE70A9A}"/>
              </a:ext>
            </a:extLst>
          </p:cNvPr>
          <p:cNvSpPr/>
          <p:nvPr/>
        </p:nvSpPr>
        <p:spPr>
          <a:xfrm>
            <a:off x="10221136" y="3030084"/>
            <a:ext cx="1260140" cy="55591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상단부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4A525CF8-12F9-4D8A-9904-76FBEFF929D3}"/>
              </a:ext>
            </a:extLst>
          </p:cNvPr>
          <p:cNvSpPr/>
          <p:nvPr/>
        </p:nvSpPr>
        <p:spPr>
          <a:xfrm>
            <a:off x="10234825" y="4067245"/>
            <a:ext cx="1260140" cy="55591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하단부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F6258904-4E41-4233-AADF-7EECC26B8AE5}"/>
              </a:ext>
            </a:extLst>
          </p:cNvPr>
          <p:cNvSpPr/>
          <p:nvPr/>
        </p:nvSpPr>
        <p:spPr>
          <a:xfrm>
            <a:off x="3800227" y="5105334"/>
            <a:ext cx="1430631" cy="55591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컴퓨터 비전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4A30817B-65AA-4D48-A13C-0C41D5CF0009}"/>
              </a:ext>
            </a:extLst>
          </p:cNvPr>
          <p:cNvCxnSpPr/>
          <p:nvPr/>
        </p:nvCxnSpPr>
        <p:spPr>
          <a:xfrm flipH="1">
            <a:off x="5230858" y="5105334"/>
            <a:ext cx="796051" cy="277957"/>
          </a:xfrm>
          <a:prstGeom prst="line">
            <a:avLst/>
          </a:prstGeom>
          <a:ln w="38100">
            <a:solidFill>
              <a:srgbClr val="8EB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7649A92-0FF3-4C27-81AC-C107DBFBF99D}"/>
              </a:ext>
            </a:extLst>
          </p:cNvPr>
          <p:cNvGrpSpPr/>
          <p:nvPr/>
        </p:nvGrpSpPr>
        <p:grpSpPr>
          <a:xfrm>
            <a:off x="1027553" y="3111180"/>
            <a:ext cx="1766404" cy="3462151"/>
            <a:chOff x="981818" y="3076762"/>
            <a:chExt cx="1766404" cy="3462151"/>
          </a:xfrm>
        </p:grpSpPr>
        <p:pic>
          <p:nvPicPr>
            <p:cNvPr id="114" name="Picture 2" descr="스마트폰에 대한 이미지 검색결과">
              <a:extLst>
                <a:ext uri="{FF2B5EF4-FFF2-40B4-BE49-F238E27FC236}">
                  <a16:creationId xmlns:a16="http://schemas.microsoft.com/office/drawing/2014/main" id="{9FBADE57-10B0-4995-966F-E85E9FD1B7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09" t="4634" r="16960" b="4542"/>
            <a:stretch/>
          </p:blipFill>
          <p:spPr bwMode="auto">
            <a:xfrm>
              <a:off x="981818" y="3076762"/>
              <a:ext cx="1766404" cy="3462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04D72606-E99A-45B0-BC6F-3DE0FABDFA55}"/>
                </a:ext>
              </a:extLst>
            </p:cNvPr>
            <p:cNvSpPr/>
            <p:nvPr/>
          </p:nvSpPr>
          <p:spPr>
            <a:xfrm>
              <a:off x="1112850" y="3561630"/>
              <a:ext cx="1494123" cy="432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스트리밍</a:t>
              </a:r>
            </a:p>
          </p:txBody>
        </p: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73778ADF-9140-4D77-B93F-621091338905}"/>
                </a:ext>
              </a:extLst>
            </p:cNvPr>
            <p:cNvSpPr/>
            <p:nvPr/>
          </p:nvSpPr>
          <p:spPr>
            <a:xfrm>
              <a:off x="1112850" y="4062403"/>
              <a:ext cx="1494123" cy="432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시리얼 통신</a:t>
              </a:r>
            </a:p>
          </p:txBody>
        </p:sp>
        <p:pic>
          <p:nvPicPr>
            <p:cNvPr id="133" name="Picture 4" descr="파일:external/upload.wikimedia.org/204px-Android_robot.svg.png">
              <a:extLst>
                <a:ext uri="{FF2B5EF4-FFF2-40B4-BE49-F238E27FC236}">
                  <a16:creationId xmlns:a16="http://schemas.microsoft.com/office/drawing/2014/main" id="{9484483D-BB32-4BFD-8193-FD1DD65049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0661" y="4631949"/>
              <a:ext cx="1260140" cy="1476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F15D3FA1-0FBA-457A-9FC9-2B0D1C8BF99E}"/>
              </a:ext>
            </a:extLst>
          </p:cNvPr>
          <p:cNvSpPr/>
          <p:nvPr/>
        </p:nvSpPr>
        <p:spPr>
          <a:xfrm>
            <a:off x="3119377" y="2121861"/>
            <a:ext cx="1494123" cy="432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활동량 측정</a:t>
            </a: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AFFFFAB-D166-48BE-AB10-DD5F9D481C28}"/>
              </a:ext>
            </a:extLst>
          </p:cNvPr>
          <p:cNvGrpSpPr/>
          <p:nvPr/>
        </p:nvGrpSpPr>
        <p:grpSpPr>
          <a:xfrm>
            <a:off x="1147065" y="1624969"/>
            <a:ext cx="1627460" cy="1629964"/>
            <a:chOff x="333792" y="1698017"/>
            <a:chExt cx="1627460" cy="1629964"/>
          </a:xfrm>
        </p:grpSpPr>
        <p:pic>
          <p:nvPicPr>
            <p:cNvPr id="136" name="Picture 6" descr="만화 개 목걸이, 개 목걸이, 회색, 만화 PNG 과 벡터">
              <a:extLst>
                <a:ext uri="{FF2B5EF4-FFF2-40B4-BE49-F238E27FC236}">
                  <a16:creationId xmlns:a16="http://schemas.microsoft.com/office/drawing/2014/main" id="{1C42B3B4-83DE-4859-AE14-E03F05AEE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85" b="89862" l="5385" r="94154">
                          <a14:foregroundMark x1="10615" y1="36713" x2="5538" y2="43318"/>
                          <a14:foregroundMark x1="5538" y1="43318" x2="6462" y2="44547"/>
                          <a14:foregroundMark x1="89231" y1="37788" x2="91538" y2="45315"/>
                          <a14:foregroundMark x1="91538" y1="45315" x2="91538" y2="45469"/>
                          <a14:foregroundMark x1="94154" y1="41782" x2="93385" y2="476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792" y="1698017"/>
              <a:ext cx="1627460" cy="1629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A6376BBD-82D9-4E5C-83A5-CBA4D4278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24" y="2756149"/>
              <a:ext cx="142638" cy="142638"/>
            </a:xfrm>
            <a:prstGeom prst="rect">
              <a:avLst/>
            </a:prstGeom>
          </p:spPr>
        </p:pic>
      </p:grp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7DB1A475-7C83-4901-90D9-20BA4C39A15D}"/>
              </a:ext>
            </a:extLst>
          </p:cNvPr>
          <p:cNvCxnSpPr>
            <a:cxnSpLocks/>
            <a:endCxn id="134" idx="1"/>
          </p:cNvCxnSpPr>
          <p:nvPr/>
        </p:nvCxnSpPr>
        <p:spPr>
          <a:xfrm>
            <a:off x="2662349" y="2337861"/>
            <a:ext cx="457028" cy="0"/>
          </a:xfrm>
          <a:prstGeom prst="line">
            <a:avLst/>
          </a:prstGeom>
          <a:ln w="38100">
            <a:solidFill>
              <a:srgbClr val="8EB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15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714C72-ACAB-4966-8C39-6B5FF426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</a:rPr>
              <a:pPr/>
              <a:t>5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4E21A3-4CEE-4F58-9DE7-F3E2335714ED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83AE6E3-20C6-4E68-B971-8EF4F783692D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DA36ACE-7D8E-4432-9B4B-EB720FD43A2F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21A4E91-AE8C-4484-9097-80099C70CC48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875063-1D43-4C2C-9EBC-597C055F1E44}"/>
              </a:ext>
            </a:extLst>
          </p:cNvPr>
          <p:cNvSpPr txBox="1"/>
          <p:nvPr/>
        </p:nvSpPr>
        <p:spPr>
          <a:xfrm>
            <a:off x="867554" y="646354"/>
            <a:ext cx="4760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 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조립도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 147">
            <a:extLst>
              <a:ext uri="{FF2B5EF4-FFF2-40B4-BE49-F238E27FC236}">
                <a16:creationId xmlns:a16="http://schemas.microsoft.com/office/drawing/2014/main" id="{410D8CC6-0160-4949-AAB6-B1AF55C889CF}"/>
              </a:ext>
            </a:extLst>
          </p:cNvPr>
          <p:cNvSpPr txBox="1"/>
          <p:nvPr/>
        </p:nvSpPr>
        <p:spPr>
          <a:xfrm>
            <a:off x="2589569" y="6218648"/>
            <a:ext cx="2160000" cy="390171"/>
          </a:xfrm>
          <a:prstGeom prst="rect">
            <a:avLst/>
          </a:prstGeom>
          <a:noFill/>
        </p:spPr>
        <p:txBody>
          <a:bodyPr wrap="square" lIns="36000" tIns="0" rIns="36000" bIns="0" anchor="ctr"/>
          <a:lstStyle/>
          <a:p>
            <a:pPr algn="ctr">
              <a:lnSpc>
                <a:spcPct val="100000"/>
              </a:lnSpc>
              <a:defRPr/>
            </a:pPr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 </a:t>
            </a: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조립도 </a:t>
            </a:r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31C4BA-8DB6-411F-B116-EB8A59DBDDBA}"/>
              </a:ext>
            </a:extLst>
          </p:cNvPr>
          <p:cNvSpPr txBox="1"/>
          <p:nvPr/>
        </p:nvSpPr>
        <p:spPr>
          <a:xfrm>
            <a:off x="6335686" y="2422629"/>
            <a:ext cx="5375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고정된 하단부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축으로 회전가능한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상단부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38B2462-E2FA-4DD8-8161-EF73A012EB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2480" r="31944"/>
          <a:stretch/>
        </p:blipFill>
        <p:spPr>
          <a:xfrm>
            <a:off x="2286874" y="1471072"/>
            <a:ext cx="2765389" cy="4747576"/>
          </a:xfrm>
          <a:prstGeom prst="rect">
            <a:avLst/>
          </a:prstGeom>
        </p:spPr>
      </p:pic>
      <p:pic>
        <p:nvPicPr>
          <p:cNvPr id="18" name="그림 17">
            <a:hlinkClick r:id="rId3" action="ppaction://hlinksldjump"/>
            <a:extLst>
              <a:ext uri="{FF2B5EF4-FFF2-40B4-BE49-F238E27FC236}">
                <a16:creationId xmlns:a16="http://schemas.microsoft.com/office/drawing/2014/main" id="{C084C569-6B59-4B02-B972-38CDB0F1C9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038" y="396596"/>
            <a:ext cx="791070" cy="7910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8A4AB6-2100-4E0A-8206-DEB846E43D86}"/>
              </a:ext>
            </a:extLst>
          </p:cNvPr>
          <p:cNvSpPr txBox="1"/>
          <p:nvPr/>
        </p:nvSpPr>
        <p:spPr>
          <a:xfrm>
            <a:off x="6335686" y="3419523"/>
            <a:ext cx="5375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상단부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스텝모터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( CCTV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용카메라와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레이져포인터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3E24EA-3F8E-4D9B-BC34-6A3C2C32A181}"/>
              </a:ext>
            </a:extLst>
          </p:cNvPr>
          <p:cNvSpPr txBox="1"/>
          <p:nvPr/>
        </p:nvSpPr>
        <p:spPr>
          <a:xfrm>
            <a:off x="6335686" y="4545124"/>
            <a:ext cx="5375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하단부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Tracking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용 카메라와 기타 부품 부착</a:t>
            </a:r>
          </a:p>
        </p:txBody>
      </p:sp>
    </p:spTree>
    <p:extLst>
      <p:ext uri="{BB962C8B-B14F-4D97-AF65-F5344CB8AC3E}">
        <p14:creationId xmlns:p14="http://schemas.microsoft.com/office/powerpoint/2010/main" val="2886330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61D4E4-D4CD-49F0-93FF-2C57707F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</a:rPr>
              <a:pPr/>
              <a:t>6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901F0A-4F7E-4199-8C35-3E278A9BAC56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7380AF4-4206-4D7C-B5D3-E5F05B691698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CAD00F0-3F5C-4190-BE7D-92D5B3A21648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17E795-8DDB-40DB-AC33-155EB6C8C83F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5E848F6-1084-46D4-B93A-901CEFA7A55E}"/>
              </a:ext>
            </a:extLst>
          </p:cNvPr>
          <p:cNvSpPr txBox="1"/>
          <p:nvPr/>
        </p:nvSpPr>
        <p:spPr>
          <a:xfrm>
            <a:off x="867554" y="642540"/>
            <a:ext cx="43643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 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상단부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 147">
            <a:extLst>
              <a:ext uri="{FF2B5EF4-FFF2-40B4-BE49-F238E27FC236}">
                <a16:creationId xmlns:a16="http://schemas.microsoft.com/office/drawing/2014/main" id="{59695911-DFC1-4BD5-A450-402E977E5F0E}"/>
              </a:ext>
            </a:extLst>
          </p:cNvPr>
          <p:cNvSpPr txBox="1"/>
          <p:nvPr/>
        </p:nvSpPr>
        <p:spPr>
          <a:xfrm>
            <a:off x="4943740" y="6218647"/>
            <a:ext cx="2160000" cy="390171"/>
          </a:xfrm>
          <a:prstGeom prst="rect">
            <a:avLst/>
          </a:prstGeom>
          <a:noFill/>
        </p:spPr>
        <p:txBody>
          <a:bodyPr wrap="square" lIns="36000" tIns="0" rIns="36000" bIns="0" anchor="ctr"/>
          <a:lstStyle/>
          <a:p>
            <a:pPr algn="ctr">
              <a:lnSpc>
                <a:spcPct val="100000"/>
              </a:lnSpc>
              <a:defRPr/>
            </a:pPr>
            <a:r>
              <a:rPr lang="en-US" altLang="ko-KR" dirty="0">
                <a:latin typeface="나눔스퀘어라운드 Bold"/>
                <a:ea typeface="나눔스퀘어라운드 Bold"/>
              </a:rPr>
              <a:t>&lt; </a:t>
            </a:r>
            <a:r>
              <a:rPr lang="ko-KR" altLang="en-US" dirty="0">
                <a:latin typeface="나눔스퀘어라운드 Bold"/>
                <a:ea typeface="나눔스퀘어라운드 Bold"/>
              </a:rPr>
              <a:t>분해도 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&gt;</a:t>
            </a:r>
            <a:endParaRPr dirty="0">
              <a:latin typeface="나눔스퀘어라운드 Bold"/>
              <a:ea typeface="나눔스퀘어라운드 Bold"/>
            </a:endParaRPr>
          </a:p>
        </p:txBody>
      </p:sp>
      <p:sp>
        <p:nvSpPr>
          <p:cNvPr id="21" name="Text 147">
            <a:extLst>
              <a:ext uri="{FF2B5EF4-FFF2-40B4-BE49-F238E27FC236}">
                <a16:creationId xmlns:a16="http://schemas.microsoft.com/office/drawing/2014/main" id="{EB5C42D1-4739-4AD4-AB94-DD48047308DA}"/>
              </a:ext>
            </a:extLst>
          </p:cNvPr>
          <p:cNvSpPr txBox="1"/>
          <p:nvPr/>
        </p:nvSpPr>
        <p:spPr>
          <a:xfrm>
            <a:off x="1194373" y="6093296"/>
            <a:ext cx="2160000" cy="390171"/>
          </a:xfrm>
          <a:prstGeom prst="rect">
            <a:avLst/>
          </a:prstGeom>
          <a:noFill/>
        </p:spPr>
        <p:txBody>
          <a:bodyPr wrap="square" lIns="36000" tIns="0" rIns="36000" bIns="0" anchor="ctr"/>
          <a:lstStyle/>
          <a:p>
            <a:pPr algn="ctr">
              <a:lnSpc>
                <a:spcPct val="100000"/>
              </a:lnSpc>
              <a:defRPr/>
            </a:pPr>
            <a:r>
              <a:rPr lang="en-US" altLang="ko-KR">
                <a:latin typeface="나눔스퀘어라운드 Bold"/>
                <a:ea typeface="나눔스퀘어라운드 Bold"/>
              </a:rPr>
              <a:t>&lt; </a:t>
            </a:r>
            <a:r>
              <a:rPr lang="ko-KR" altLang="en-US">
                <a:latin typeface="나눔스퀘어라운드 Bold"/>
                <a:ea typeface="나눔스퀘어라운드 Bold"/>
              </a:rPr>
              <a:t>상단부 </a:t>
            </a:r>
            <a:r>
              <a:rPr lang="en-US" altLang="ko-KR">
                <a:latin typeface="나눔스퀘어라운드 Bold"/>
                <a:ea typeface="나눔스퀘어라운드 Bold"/>
              </a:rPr>
              <a:t>&gt;</a:t>
            </a:r>
            <a:endParaRPr>
              <a:latin typeface="나눔스퀘어라운드 Bold"/>
              <a:ea typeface="나눔스퀘어라운드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A309D9-45F6-4603-B3AE-9974A17882CA}"/>
              </a:ext>
            </a:extLst>
          </p:cNvPr>
          <p:cNvSpPr txBox="1"/>
          <p:nvPr/>
        </p:nvSpPr>
        <p:spPr>
          <a:xfrm>
            <a:off x="7928417" y="2852936"/>
            <a:ext cx="4222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2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스텝모터를 통한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축회전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스텝모터는 기어와 벨트를 이용하여 구동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1A9557C-5690-44E0-93A5-DD21DC4A31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9" t="9425" r="21651" b="3633"/>
          <a:stretch/>
        </p:blipFill>
        <p:spPr>
          <a:xfrm>
            <a:off x="4216959" y="1680198"/>
            <a:ext cx="3433818" cy="4300908"/>
          </a:xfrm>
          <a:prstGeom prst="rect">
            <a:avLst/>
          </a:prstGeom>
        </p:spPr>
      </p:pic>
      <p:pic>
        <p:nvPicPr>
          <p:cNvPr id="33" name="그림 32">
            <a:hlinkClick r:id="rId3" action="ppaction://hlinksldjump"/>
            <a:extLst>
              <a:ext uri="{FF2B5EF4-FFF2-40B4-BE49-F238E27FC236}">
                <a16:creationId xmlns:a16="http://schemas.microsoft.com/office/drawing/2014/main" id="{C30D3168-AFDF-4E60-950A-7024472060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038" y="396596"/>
            <a:ext cx="791070" cy="7910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2D8229-7A4A-4405-AB6A-1713D48261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8" t="29630" r="31897" b="21650"/>
          <a:stretch/>
        </p:blipFill>
        <p:spPr>
          <a:xfrm>
            <a:off x="816023" y="2160066"/>
            <a:ext cx="3204356" cy="334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63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F2A7D1-DC83-4AFE-9DE2-8CEC71AD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</a:rPr>
              <a:pPr/>
              <a:t>7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F08AD6-86D0-4DDC-BFA4-0FFE0B79700E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A102872-1AF9-497D-8F25-A5BC04C1ED43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519DC7E-9C73-4161-8265-2B57E3D3DD04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9FD6DCE-FFD0-4A3B-8724-0C5D45DB752A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C59C11C-88F1-49F9-9EAE-B8D905A37819}"/>
              </a:ext>
            </a:extLst>
          </p:cNvPr>
          <p:cNvSpPr txBox="1"/>
          <p:nvPr/>
        </p:nvSpPr>
        <p:spPr>
          <a:xfrm>
            <a:off x="867554" y="642540"/>
            <a:ext cx="43643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 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하단부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 147">
            <a:extLst>
              <a:ext uri="{FF2B5EF4-FFF2-40B4-BE49-F238E27FC236}">
                <a16:creationId xmlns:a16="http://schemas.microsoft.com/office/drawing/2014/main" id="{719A815B-927E-468F-9F3E-23B5257E1FCA}"/>
              </a:ext>
            </a:extLst>
          </p:cNvPr>
          <p:cNvSpPr txBox="1"/>
          <p:nvPr/>
        </p:nvSpPr>
        <p:spPr>
          <a:xfrm>
            <a:off x="1171866" y="6011783"/>
            <a:ext cx="2160000" cy="390171"/>
          </a:xfrm>
          <a:prstGeom prst="rect">
            <a:avLst/>
          </a:prstGeom>
          <a:noFill/>
        </p:spPr>
        <p:txBody>
          <a:bodyPr wrap="square" lIns="36000" tIns="0" rIns="36000" bIns="0" anchor="ctr"/>
          <a:lstStyle/>
          <a:p>
            <a:pPr algn="ctr">
              <a:lnSpc>
                <a:spcPct val="100000"/>
              </a:lnSpc>
              <a:defRPr/>
            </a:pPr>
            <a:r>
              <a:rPr lang="en-US" altLang="ko-KR">
                <a:latin typeface="나눔스퀘어라운드 Bold"/>
                <a:ea typeface="나눔스퀘어라운드 Bold"/>
              </a:rPr>
              <a:t>&lt; </a:t>
            </a:r>
            <a:r>
              <a:rPr lang="ko-KR" altLang="en-US">
                <a:latin typeface="나눔스퀘어라운드 Bold"/>
                <a:ea typeface="나눔스퀘어라운드 Bold"/>
              </a:rPr>
              <a:t>상단부 </a:t>
            </a:r>
            <a:r>
              <a:rPr lang="en-US" altLang="ko-KR">
                <a:latin typeface="나눔스퀘어라운드 Bold"/>
                <a:ea typeface="나눔스퀘어라운드 Bold"/>
              </a:rPr>
              <a:t>&gt;</a:t>
            </a:r>
            <a:endParaRPr>
              <a:latin typeface="나눔스퀘어라운드 Bold"/>
              <a:ea typeface="나눔스퀘어라운드 Bold"/>
            </a:endParaRPr>
          </a:p>
        </p:txBody>
      </p:sp>
      <p:sp>
        <p:nvSpPr>
          <p:cNvPr id="11" name="Text 147">
            <a:extLst>
              <a:ext uri="{FF2B5EF4-FFF2-40B4-BE49-F238E27FC236}">
                <a16:creationId xmlns:a16="http://schemas.microsoft.com/office/drawing/2014/main" id="{B6BE5FBB-B980-466B-A431-768187B45F51}"/>
              </a:ext>
            </a:extLst>
          </p:cNvPr>
          <p:cNvSpPr txBox="1"/>
          <p:nvPr/>
        </p:nvSpPr>
        <p:spPr>
          <a:xfrm>
            <a:off x="4808848" y="6032107"/>
            <a:ext cx="2160000" cy="390171"/>
          </a:xfrm>
          <a:prstGeom prst="rect">
            <a:avLst/>
          </a:prstGeom>
          <a:noFill/>
        </p:spPr>
        <p:txBody>
          <a:bodyPr wrap="square" lIns="36000" tIns="0" rIns="36000" bIns="0" anchor="ctr"/>
          <a:lstStyle/>
          <a:p>
            <a:pPr algn="ctr">
              <a:lnSpc>
                <a:spcPct val="100000"/>
              </a:lnSpc>
              <a:defRPr/>
            </a:pPr>
            <a:r>
              <a:rPr lang="en-US" altLang="ko-KR" dirty="0">
                <a:latin typeface="나눔스퀘어라운드 Bold"/>
                <a:ea typeface="나눔스퀘어라운드 Bold"/>
              </a:rPr>
              <a:t>&lt; </a:t>
            </a:r>
            <a:r>
              <a:rPr lang="ko-KR" altLang="en-US" dirty="0">
                <a:latin typeface="나눔스퀘어라운드 Bold"/>
                <a:ea typeface="나눔스퀘어라운드 Bold"/>
              </a:rPr>
              <a:t>하단부 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&gt;</a:t>
            </a:r>
            <a:endParaRPr dirty="0">
              <a:latin typeface="나눔스퀘어라운드 Bold"/>
              <a:ea typeface="나눔스퀘어라운드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895887-544F-4151-849B-F8D4D51D303F}"/>
              </a:ext>
            </a:extLst>
          </p:cNvPr>
          <p:cNvSpPr txBox="1"/>
          <p:nvPr/>
        </p:nvSpPr>
        <p:spPr>
          <a:xfrm>
            <a:off x="7959205" y="3146018"/>
            <a:ext cx="3815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내부 부품 위한 분리 가능한 구성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Tracking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용 카메라 부착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CEA8C6C-D019-4030-BAAA-3885EB5E07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4" t="18217" r="34798" b="19478"/>
          <a:stretch/>
        </p:blipFill>
        <p:spPr>
          <a:xfrm>
            <a:off x="4502694" y="1471260"/>
            <a:ext cx="2772308" cy="4272846"/>
          </a:xfrm>
          <a:prstGeom prst="rect">
            <a:avLst/>
          </a:prstGeom>
        </p:spPr>
      </p:pic>
      <p:pic>
        <p:nvPicPr>
          <p:cNvPr id="20" name="그림 19">
            <a:hlinkClick r:id="rId4" action="ppaction://hlinksldjump"/>
            <a:extLst>
              <a:ext uri="{FF2B5EF4-FFF2-40B4-BE49-F238E27FC236}">
                <a16:creationId xmlns:a16="http://schemas.microsoft.com/office/drawing/2014/main" id="{D9CD2EC8-5C36-4746-9393-AA20F19B9F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038" y="396596"/>
            <a:ext cx="791070" cy="7910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C4C3ED-2AB8-40DE-AA9E-D63E8253BE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1" t="26060" r="33472" b="21454"/>
          <a:stretch/>
        </p:blipFill>
        <p:spPr>
          <a:xfrm>
            <a:off x="739698" y="2269584"/>
            <a:ext cx="3024336" cy="359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6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D89445-EBDC-4FCA-8C73-14A74C1F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</a:rPr>
              <a:pPr/>
              <a:t>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E7EEE-5181-4DEC-A969-5F4F818199AC}"/>
              </a:ext>
            </a:extLst>
          </p:cNvPr>
          <p:cNvSpPr txBox="1"/>
          <p:nvPr/>
        </p:nvSpPr>
        <p:spPr>
          <a:xfrm>
            <a:off x="1014800" y="1531836"/>
            <a:ext cx="96130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모터 스펙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스텝모터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(14HK0402)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선정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홀딩토크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40mN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ㆍ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모터 축 반지름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0.25cm</a:t>
            </a:r>
          </a:p>
          <a:p>
            <a:pPr>
              <a:defRPr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정격전류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0.3A,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정격전압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3.6V</a:t>
            </a:r>
          </a:p>
          <a:p>
            <a:pPr marL="257040" indent="-257040">
              <a:buFont typeface="Arial"/>
              <a:buChar char="•"/>
              <a:defRPr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1EDCBF-265D-475C-8781-233E6A804D19}"/>
                  </a:ext>
                </a:extLst>
              </p:cNvPr>
              <p:cNvSpPr txBox="1"/>
              <p:nvPr/>
            </p:nvSpPr>
            <p:spPr>
              <a:xfrm>
                <a:off x="1055440" y="2636912"/>
                <a:ext cx="10261140" cy="34343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| </a:t>
                </a:r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모터 선정 과정 </a:t>
                </a: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|</a:t>
                </a:r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endPara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Holding Torque 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40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=0.04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= 4N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cm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0.4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Kgf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</m:oMath>
                </a14:m>
                <a:endParaRPr lang="en-US" altLang="ko-KR" b="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b="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허용질량 </a:t>
                </a:r>
                <a:r>
                  <a:rPr lang="en-US" altLang="ko-KR" b="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홀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딩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토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크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모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터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반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지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름</m:t>
                        </m:r>
                      </m:den>
                    </m:f>
                  </m:oMath>
                </a14:m>
                <a:r>
                  <a:rPr lang="en-US" altLang="ko-KR" b="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0.4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𝐾𝑔𝑓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num>
                      <m:den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0.25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den>
                    </m:f>
                  </m:oMath>
                </a14:m>
                <a:r>
                  <a:rPr lang="en-US" altLang="ko-KR" b="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=1.6 </a:t>
                </a:r>
                <a:r>
                  <a:rPr lang="en-US" altLang="ko-KR" b="0" dirty="0" err="1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Kgf</a:t>
                </a:r>
                <a:r>
                  <a:rPr lang="en-US" altLang="ko-KR" b="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altLang="ko-KR" b="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0.16 Kg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b="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b="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모터의 최대동력</a:t>
                </a:r>
                <a:r>
                  <a:rPr lang="en-US" altLang="ko-KR" b="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(P)</a:t>
                </a:r>
                <a:r>
                  <a:rPr lang="ko-KR" altLang="en-US" b="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b="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3.6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∙0.3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0.04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altLang="ko-KR" b="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b="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10.8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0.04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42.97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=410.35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𝑟𝑝𝑚</m:t>
                    </m:r>
                  </m:oMath>
                </a14:m>
                <a:endParaRPr lang="en-US" altLang="ko-KR" b="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모터 </a:t>
                </a: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60g * 2 +</a:t>
                </a:r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형상질량 </a:t>
                </a: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280g = 0.4Kg </a:t>
                </a:r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이므로 허용질량 초과</a:t>
                </a:r>
                <a:endParaRPr lang="en-US" altLang="ko-KR" b="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1EDCBF-265D-475C-8781-233E6A804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2636912"/>
                <a:ext cx="10261140" cy="3434338"/>
              </a:xfrm>
              <a:prstGeom prst="rect">
                <a:avLst/>
              </a:prstGeom>
              <a:blipFill>
                <a:blip r:embed="rId2"/>
                <a:stretch>
                  <a:fillRect l="-1248" t="-2131" b="-3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18559641-DCA5-4A6B-96D2-BE9CD815D8A5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B62356-9908-429E-9696-1CFB11B65080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E374964-7E3E-487B-AB86-794B22DFA492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A882237-809E-4F3D-84A9-A4734F201FD6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C085B1E-DF2D-4BF7-BD24-2378EA5500DE}"/>
              </a:ext>
            </a:extLst>
          </p:cNvPr>
          <p:cNvSpPr txBox="1"/>
          <p:nvPr/>
        </p:nvSpPr>
        <p:spPr>
          <a:xfrm>
            <a:off x="867554" y="642540"/>
            <a:ext cx="43643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상황 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>
            <a:hlinkClick r:id="rId3" action="ppaction://hlinksldjump"/>
            <a:extLst>
              <a:ext uri="{FF2B5EF4-FFF2-40B4-BE49-F238E27FC236}">
                <a16:creationId xmlns:a16="http://schemas.microsoft.com/office/drawing/2014/main" id="{CCD80D25-8667-481B-B5C1-1FFFB422F0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038" y="396596"/>
            <a:ext cx="791070" cy="7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68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1B7B18-C49D-4710-A32B-CAB220AE4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</a:rPr>
              <a:pPr/>
              <a:t>9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F4A97D-38CB-4AC8-962D-3D879297EE08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8FE999A-B742-4CEE-98DB-ED9249948F29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A411D8-2176-49CE-9CCD-1DD1030B2E48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092F95-9BE3-418A-ACE2-B2E7EC55DCA6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D08F33B-45BE-497F-B4AD-EBA11875C353}"/>
              </a:ext>
            </a:extLst>
          </p:cNvPr>
          <p:cNvSpPr txBox="1"/>
          <p:nvPr/>
        </p:nvSpPr>
        <p:spPr>
          <a:xfrm>
            <a:off x="867554" y="642540"/>
            <a:ext cx="43643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상황 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AAC41-65B3-43B7-97FF-6DA4EA980377}"/>
              </a:ext>
            </a:extLst>
          </p:cNvPr>
          <p:cNvSpPr txBox="1"/>
          <p:nvPr/>
        </p:nvSpPr>
        <p:spPr>
          <a:xfrm>
            <a:off x="947428" y="1460600"/>
            <a:ext cx="961306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구동 시스템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기어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벨트시스템 이용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전체질량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 0.4Kg /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허용질량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 0.16Kg)</a:t>
            </a:r>
          </a:p>
          <a:p>
            <a:pPr marL="257040" indent="-257040">
              <a:buFont typeface="Arial"/>
              <a:buChar char="•"/>
              <a:defRPr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57040" indent="-257040">
              <a:buFont typeface="Arial"/>
              <a:buChar char="•"/>
              <a:defRPr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안전계수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설정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 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허용 질량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 0.4Kg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 2 = 0.8Kg</a:t>
            </a:r>
          </a:p>
          <a:p>
            <a:pPr marL="257040" indent="-257040">
              <a:buFont typeface="Arial"/>
              <a:buChar char="•"/>
              <a:defRPr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57040" indent="-257040">
              <a:buFont typeface="Arial"/>
              <a:buChar char="•"/>
              <a:defRPr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모터자체의 허용질량이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0.16Kg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이므로 기어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벨트 시스템에서 감속비를 이용하여 토크를 증가 시킨다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257040" indent="-257040">
              <a:buFont typeface="Arial"/>
              <a:buChar char="•"/>
              <a:defRPr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57040" indent="-257040">
              <a:buFont typeface="Arial"/>
              <a:buChar char="•"/>
              <a:defRPr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0.16Kg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0.8Kg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이므로 감속비는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설정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모터기어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잇수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감속용 기어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잇수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100)</a:t>
            </a:r>
          </a:p>
          <a:p>
            <a:pPr marL="257040" indent="-257040">
              <a:buFont typeface="Arial"/>
              <a:buChar char="•"/>
              <a:defRPr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57040" indent="-257040">
              <a:buFont typeface="Arial"/>
              <a:buChar char="•"/>
              <a:defRPr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감속비에 따른 최대 회전속도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 410.35rpm/5 = 82.07rpm</a:t>
            </a:r>
          </a:p>
          <a:p>
            <a:pPr marL="257040" indent="-257040">
              <a:buFont typeface="Arial"/>
              <a:buChar char="•"/>
              <a:defRPr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57040" indent="-257040">
              <a:buFont typeface="Arial"/>
              <a:buChar char="•"/>
              <a:defRPr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감속하였을 시에도 반려동물과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놀아줄때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충분히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빠른속도로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레이져를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쏴줄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수 있기 때문에 다음과 같은 시스템 선정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>
            <a:hlinkClick r:id="rId2" action="ppaction://hlinksldjump"/>
            <a:extLst>
              <a:ext uri="{FF2B5EF4-FFF2-40B4-BE49-F238E27FC236}">
                <a16:creationId xmlns:a16="http://schemas.microsoft.com/office/drawing/2014/main" id="{D5D02082-5C06-4D32-B150-96C35E5C77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038" y="396596"/>
            <a:ext cx="791070" cy="7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61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2060"/>
      </a:hlink>
      <a:folHlink>
        <a:srgbClr val="00206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5674</TotalTime>
  <Words>1063</Words>
  <Application>Microsoft Office PowerPoint</Application>
  <PresentationFormat>와이드스크린</PresentationFormat>
  <Paragraphs>359</Paragraphs>
  <Slides>20</Slides>
  <Notes>2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Arial</vt:lpstr>
      <vt:lpstr>Cambria Math</vt:lpstr>
      <vt:lpstr>나눔스퀘어라운드 Bold</vt:lpstr>
      <vt:lpstr>나눔스퀘어라운드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sdf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황지민</cp:lastModifiedBy>
  <cp:revision>232</cp:revision>
  <dcterms:created xsi:type="dcterms:W3CDTF">2012-12-01T14:14:49Z</dcterms:created>
  <dcterms:modified xsi:type="dcterms:W3CDTF">2018-05-08T18:02:05Z</dcterms:modified>
  <cp:version>0906.0100.01</cp:version>
</cp:coreProperties>
</file>